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25"/>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92" r:id="rId15"/>
    <p:sldId id="272" r:id="rId16"/>
    <p:sldId id="289" r:id="rId17"/>
    <p:sldId id="291" r:id="rId18"/>
    <p:sldId id="293" r:id="rId19"/>
    <p:sldId id="287" r:id="rId20"/>
    <p:sldId id="295" r:id="rId21"/>
    <p:sldId id="271" r:id="rId22"/>
    <p:sldId id="296" r:id="rId23"/>
    <p:sldId id="297" r:id="rId24"/>
  </p:sldIdLst>
  <p:sldSz cx="12192000" cy="6858000"/>
  <p:notesSz cx="6858000" cy="9144000"/>
  <p:embeddedFontLst>
    <p:embeddedFont>
      <p:font typeface="UTM Edwardian" panose="02040603050506020204" pitchFamily="18" charset="0"/>
      <p:regular r:id="rId26"/>
      <p:bold r:id="rId27"/>
    </p:embeddedFont>
    <p:embeddedFont>
      <p:font typeface="UTM Fleur" panose="02040403050506020204" pitchFamily="18" charset="0"/>
      <p:regular r:id="rId28"/>
    </p:embeddedFont>
    <p:embeddedFont>
      <p:font typeface="UTM Azuki" panose="02040603050506020204" pitchFamily="18" charset="0"/>
      <p:regular r:id="rId29"/>
    </p:embeddedFont>
    <p:embeddedFont>
      <p:font typeface="UTM A&amp;S Graceland" panose="02040603050506020204" pitchFamily="18" charset="0"/>
      <p:regular r:id="rId30"/>
    </p:embeddedFont>
    <p:embeddedFont>
      <p:font typeface="UTM NguyenHa 01" panose="02040603050506020204" pitchFamily="18" charset="0"/>
      <p:regular r:id="rId31"/>
    </p:embeddedFont>
    <p:embeddedFont>
      <p:font typeface="微软雅黑"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
      <p:font typeface="HP001 4 hàng" panose="020B0603050302020204" pitchFamily="34" charset="0"/>
      <p:regular r:id="rId38"/>
      <p:bold r:id="rId39"/>
    </p:embeddedFont>
    <p:embeddedFont>
      <p:font typeface="Cambria" panose="02040503050406030204" pitchFamily="18" charset="0"/>
      <p:regular r:id="rId40"/>
      <p:bold r:id="rId41"/>
      <p:italic r:id="rId42"/>
      <p:boldItalic r:id="rId43"/>
    </p:embeddedFont>
    <p:embeddedFont>
      <p:font typeface="UTM ViceroyJF" panose="02040603050506020204" pitchFamily="18" charset="0"/>
      <p:regular r:id="rId44"/>
    </p:embeddedFont>
    <p:embeddedFont>
      <p:font typeface="UTM Flavour"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E6FF"/>
    <a:srgbClr val="19255D"/>
    <a:srgbClr val="FF444C"/>
    <a:srgbClr val="FE5829"/>
    <a:srgbClr val="FF6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17" autoAdjust="0"/>
  </p:normalViewPr>
  <p:slideViewPr>
    <p:cSldViewPr snapToGrid="0">
      <p:cViewPr>
        <p:scale>
          <a:sx n="33" d="100"/>
          <a:sy n="33" d="100"/>
        </p:scale>
        <p:origin x="2534"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A9A8D-D1B9-46CD-9653-D2196FF8DEDA}" type="datetimeFigureOut">
              <a:rPr lang="en-US" smtClean="0"/>
              <a:t>12/18/2021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CCA78-915D-4838-9A18-F45FBD4851DE}" type="slidenum">
              <a:rPr lang="en-US" smtClean="0"/>
              <a:t>‹#›</a:t>
            </a:fld>
            <a:endParaRPr lang="en-US"/>
          </a:p>
        </p:txBody>
      </p:sp>
    </p:spTree>
    <p:extLst>
      <p:ext uri="{BB962C8B-B14F-4D97-AF65-F5344CB8AC3E}">
        <p14:creationId xmlns:p14="http://schemas.microsoft.com/office/powerpoint/2010/main" val="49352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2200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4461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440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349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 NON – TÀI LIỆU TIỂU HỌC CHUYÊN GIÁO ÁN ĐIỆN TỬ THEO TUẦN KHỐI 4 BÀI THAO GIẢNG – ELEARNING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sẻ</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Quà</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tặng</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Page: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2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12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SĐT ZALO : 0382348780 - 0984848929</a:t>
            </a: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0246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6271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457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EAF38-0436-47A8-91A3-3A4BCDC0DE7B}"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65011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等线"/>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inpin heiti" charset="-122"/>
              <a:cs typeface="+mn-cs"/>
            </a:endParaRPr>
          </a:p>
        </p:txBody>
      </p:sp>
    </p:spTree>
    <p:extLst>
      <p:ext uri="{BB962C8B-B14F-4D97-AF65-F5344CB8AC3E}">
        <p14:creationId xmlns:p14="http://schemas.microsoft.com/office/powerpoint/2010/main" val="351206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382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5117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等线"/>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inpin heiti" charset="-122"/>
              <a:cs typeface="+mn-cs"/>
            </a:endParaRPr>
          </a:p>
        </p:txBody>
      </p:sp>
    </p:spTree>
    <p:extLst>
      <p:ext uri="{BB962C8B-B14F-4D97-AF65-F5344CB8AC3E}">
        <p14:creationId xmlns:p14="http://schemas.microsoft.com/office/powerpoint/2010/main" val="29968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360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TextBox 6"/>
          <p:cNvSpPr txBox="1"/>
          <p:nvPr userDrawn="1"/>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182456223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185237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5583923"/>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1782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3117546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5879897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3599201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279084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55066601"/>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632444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4157748"/>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58750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4963213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7450505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532102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46696961"/>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1940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06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0236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74529303"/>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26617740"/>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226832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84346368"/>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125487016"/>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4502858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17341182"/>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006010" y="-2763198"/>
            <a:ext cx="4029456" cy="6858000"/>
          </a:xfrm>
          <a:prstGeom prst="rect">
            <a:avLst/>
          </a:prstGeom>
        </p:spPr>
      </p:pic>
      <p:sp>
        <p:nvSpPr>
          <p:cNvPr id="4" name="TextBox 3"/>
          <p:cNvSpPr txBox="1"/>
          <p:nvPr userDrawn="1"/>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174609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632512" y="-3429000"/>
            <a:ext cx="4029456" cy="6858000"/>
          </a:xfrm>
          <a:prstGeom prst="rect">
            <a:avLst/>
          </a:prstGeom>
        </p:spPr>
      </p:pic>
    </p:spTree>
    <p:extLst>
      <p:ext uri="{BB962C8B-B14F-4D97-AF65-F5344CB8AC3E}">
        <p14:creationId xmlns:p14="http://schemas.microsoft.com/office/powerpoint/2010/main" val="25335043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9.png"/><Relationship Id="rId18" Type="http://schemas.microsoft.com/office/2007/relationships/hdphoto" Target="../media/hdphoto11.wdp"/><Relationship Id="rId3" Type="http://schemas.openxmlformats.org/officeDocument/2006/relationships/slideLayout" Target="../slideLayouts/slideLayout25.xml"/><Relationship Id="rId21" Type="http://schemas.openxmlformats.org/officeDocument/2006/relationships/image" Target="../media/image10.png"/><Relationship Id="rId7" Type="http://schemas.openxmlformats.org/officeDocument/2006/relationships/image" Target="../media/image26.png"/><Relationship Id="rId12" Type="http://schemas.microsoft.com/office/2007/relationships/hdphoto" Target="../media/hdphoto8.wdp"/><Relationship Id="rId17" Type="http://schemas.openxmlformats.org/officeDocument/2006/relationships/image" Target="../media/image31.png"/><Relationship Id="rId2" Type="http://schemas.openxmlformats.org/officeDocument/2006/relationships/audio" Target="../media/media1.mp3"/><Relationship Id="rId16" Type="http://schemas.microsoft.com/office/2007/relationships/hdphoto" Target="../media/hdphoto10.wdp"/><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30.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27.png"/><Relationship Id="rId1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5.xml"/><Relationship Id="rId6" Type="http://schemas.microsoft.com/office/2007/relationships/hdphoto" Target="../media/hdphoto13.wdp"/><Relationship Id="rId5" Type="http://schemas.openxmlformats.org/officeDocument/2006/relationships/image" Target="../media/image34.png"/><Relationship Id="rId10" Type="http://schemas.microsoft.com/office/2007/relationships/hdphoto" Target="../media/hdphoto15.wdp"/><Relationship Id="rId4" Type="http://schemas.openxmlformats.org/officeDocument/2006/relationships/image" Target="../media/image7.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4.xml"/><Relationship Id="rId6" Type="http://schemas.microsoft.com/office/2007/relationships/hdphoto" Target="../media/hdphoto16.wdp"/><Relationship Id="rId5" Type="http://schemas.openxmlformats.org/officeDocument/2006/relationships/image" Target="../media/image3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Ã u xanh lÃ¡ cÃ¢y Äá»a hÃ¬nh Äá»i nÃºi - png táº£i vá» - Miá»n phÃ­ trong suá»t Xanh png  Táº£i vá»."/>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5" b="100000" l="0" r="98111">
                        <a14:foregroundMark x1="19889" y1="37500" x2="19889" y2="37500"/>
                        <a14:foregroundMark x1="18333" y1="43409" x2="55556" y2="12955"/>
                        <a14:foregroundMark x1="71667" y1="31136" x2="78556" y2="49545"/>
                      </a14:backgroundRemoval>
                    </a14:imgEffect>
                  </a14:imgLayer>
                </a14:imgProps>
              </a:ext>
              <a:ext uri="{28A0092B-C50C-407E-A947-70E740481C1C}">
                <a14:useLocalDpi xmlns:a14="http://schemas.microsoft.com/office/drawing/2010/main" val="0"/>
              </a:ext>
            </a:extLst>
          </a:blip>
          <a:srcRect/>
          <a:stretch>
            <a:fillRect/>
          </a:stretch>
        </p:blipFill>
        <p:spPr bwMode="auto">
          <a:xfrm>
            <a:off x="-45809" y="-225940"/>
            <a:ext cx="12482945" cy="370343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61258"/>
          <a:stretch>
            <a:fillRect/>
          </a:stretch>
        </p:blipFill>
        <p:spPr>
          <a:xfrm>
            <a:off x="0" y="5203526"/>
            <a:ext cx="12192000" cy="1654473"/>
          </a:xfrm>
          <a:prstGeom prst="rect">
            <a:avLst/>
          </a:prstGeom>
        </p:spPr>
      </p:pic>
      <p:pic>
        <p:nvPicPr>
          <p:cNvPr id="5" name="图片 4"/>
          <p:cNvPicPr>
            <a:picLocks noChangeAspect="1"/>
          </p:cNvPicPr>
          <p:nvPr/>
        </p:nvPicPr>
        <p:blipFill rotWithShape="1">
          <a:blip r:embed="rId8">
            <a:extLst>
              <a:ext uri="{28A0092B-C50C-407E-A947-70E740481C1C}">
                <a14:useLocalDpi xmlns:a14="http://schemas.microsoft.com/office/drawing/2010/main" val="0"/>
              </a:ext>
            </a:extLst>
          </a:blip>
          <a:srcRect l="75283" t="16608" r="6038"/>
          <a:stretch>
            <a:fillRect/>
          </a:stretch>
        </p:blipFill>
        <p:spPr>
          <a:xfrm>
            <a:off x="10041064" y="1138993"/>
            <a:ext cx="2277373" cy="5719007"/>
          </a:xfrm>
          <a:prstGeom prst="rect">
            <a:avLst/>
          </a:prstGeom>
        </p:spPr>
      </p:pic>
      <p:pic>
        <p:nvPicPr>
          <p:cNvPr id="6" name="图片 5"/>
          <p:cNvPicPr>
            <a:picLocks noChangeAspect="1"/>
          </p:cNvPicPr>
          <p:nvPr/>
        </p:nvPicPr>
        <p:blipFill rotWithShape="1">
          <a:blip r:embed="rId9">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p:cNvPicPr>
            <a:picLocks noChangeAspect="1"/>
          </p:cNvPicPr>
          <p:nvPr/>
        </p:nvPicPr>
        <p:blipFill rotWithShape="1">
          <a:blip r:embed="rId10">
            <a:extLst>
              <a:ext uri="{28A0092B-C50C-407E-A947-70E740481C1C}">
                <a14:useLocalDpi xmlns:a14="http://schemas.microsoft.com/office/drawing/2010/main" val="0"/>
              </a:ext>
            </a:extLst>
          </a:blip>
          <a:srcRect l="3357" t="3897" r="72099" b="65660"/>
          <a:stretch>
            <a:fillRect/>
          </a:stretch>
        </p:blipFill>
        <p:spPr>
          <a:xfrm>
            <a:off x="-172245" y="15919"/>
            <a:ext cx="2181551" cy="1522047"/>
          </a:xfrm>
          <a:prstGeom prst="rect">
            <a:avLst/>
          </a:prstGeom>
        </p:spPr>
      </p:pic>
      <p:pic>
        <p:nvPicPr>
          <p:cNvPr id="8" name="图片 7"/>
          <p:cNvPicPr>
            <a:picLocks noChangeAspect="1"/>
          </p:cNvPicPr>
          <p:nvPr/>
        </p:nvPicPr>
        <p:blipFill rotWithShape="1">
          <a:blip r:embed="rId10">
            <a:extLst>
              <a:ext uri="{28A0092B-C50C-407E-A947-70E740481C1C}">
                <a14:useLocalDpi xmlns:a14="http://schemas.microsoft.com/office/drawing/2010/main" val="0"/>
              </a:ext>
            </a:extLst>
          </a:blip>
          <a:srcRect l="68449" t="-1687" r="7007" b="71244"/>
          <a:stretch>
            <a:fillRect/>
          </a:stretch>
        </p:blipFill>
        <p:spPr>
          <a:xfrm>
            <a:off x="9577653" y="-549796"/>
            <a:ext cx="2992390" cy="2087762"/>
          </a:xfrm>
          <a:prstGeom prst="rect">
            <a:avLst/>
          </a:prstGeom>
        </p:spPr>
      </p:pic>
      <p:pic>
        <p:nvPicPr>
          <p:cNvPr id="3" name="图片 2"/>
          <p:cNvPicPr>
            <a:picLocks noChangeAspect="1"/>
          </p:cNvPicPr>
          <p:nvPr/>
        </p:nvPicPr>
        <p:blipFill rotWithShape="1">
          <a:blip r:embed="rId11" cstate="print">
            <a:extLst>
              <a:ext uri="{28A0092B-C50C-407E-A947-70E740481C1C}">
                <a14:useLocalDpi xmlns:a14="http://schemas.microsoft.com/office/drawing/2010/main" val="0"/>
              </a:ext>
            </a:extLst>
          </a:blip>
          <a:srcRect t="20761"/>
          <a:stretch/>
        </p:blipFill>
        <p:spPr>
          <a:xfrm rot="319967">
            <a:off x="-201757" y="759308"/>
            <a:ext cx="11611859" cy="5373466"/>
          </a:xfrm>
          <a:prstGeom prst="rect">
            <a:avLst/>
          </a:prstGeom>
        </p:spPr>
      </p:pic>
      <p:sp>
        <p:nvSpPr>
          <p:cNvPr id="11" name="文本框 10"/>
          <p:cNvSpPr txBox="1"/>
          <p:nvPr/>
        </p:nvSpPr>
        <p:spPr>
          <a:xfrm>
            <a:off x="1122219" y="3029180"/>
            <a:ext cx="967047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Mùa</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đông</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trên</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rẻo</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cao</a:t>
            </a:r>
            <a:endParaRPr kumimoji="0" lang="zh-CN" altLang="en-US" sz="8800" b="1" i="0" u="none" strike="noStrike" kern="1200" cap="none" spc="300" normalizeH="0" baseline="0" noProof="0" dirty="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黑体-繁" panose="02000500000000000000" pitchFamily="2" charset="-122"/>
              <a:sym typeface="印品黑体" panose="00000500000000000000" pitchFamily="2" charset="-122"/>
            </a:endParaRPr>
          </a:p>
        </p:txBody>
      </p:sp>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t="36972"/>
          <a:stretch/>
        </p:blipFill>
        <p:spPr>
          <a:xfrm>
            <a:off x="-1107610" y="-23891"/>
            <a:ext cx="1061801" cy="1133738"/>
          </a:xfrm>
          <a:prstGeom prst="rect">
            <a:avLst/>
          </a:prstGeom>
        </p:spPr>
      </p:pic>
      <p:sp>
        <p:nvSpPr>
          <p:cNvPr id="9" name="TextBox 8"/>
          <p:cNvSpPr txBox="1"/>
          <p:nvPr/>
        </p:nvSpPr>
        <p:spPr>
          <a:xfrm>
            <a:off x="4814454" y="2301383"/>
            <a:ext cx="25630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4472C4">
                    <a:lumMod val="50000"/>
                  </a:srgbClr>
                </a:solidFill>
                <a:effectLst/>
                <a:uLnTx/>
                <a:uFillTx/>
                <a:latin typeface="UTM Fleur" panose="02040403050506020204" pitchFamily="18" charset="0"/>
                <a:ea typeface="+mn-ea"/>
                <a:cs typeface="+mn-cs"/>
              </a:rPr>
              <a:t>Chính</a:t>
            </a:r>
            <a:r>
              <a:rPr kumimoji="0" lang="en-US" sz="6000" b="0" i="0" u="none" strike="noStrike" kern="1200" cap="none" spc="0" normalizeH="0" baseline="0" noProof="0" dirty="0" smtClean="0">
                <a:ln>
                  <a:noFill/>
                </a:ln>
                <a:solidFill>
                  <a:srgbClr val="4472C4">
                    <a:lumMod val="50000"/>
                  </a:srgbClr>
                </a:solidFill>
                <a:effectLst/>
                <a:uLnTx/>
                <a:uFillTx/>
                <a:latin typeface="UTM Fleur" panose="02040403050506020204" pitchFamily="18" charset="0"/>
                <a:ea typeface="+mn-ea"/>
                <a:cs typeface="+mn-cs"/>
              </a:rPr>
              <a:t> </a:t>
            </a:r>
            <a:r>
              <a:rPr kumimoji="0" lang="en-US" sz="6000" b="0" i="0" u="none" strike="noStrike" kern="1200" cap="none" spc="0" normalizeH="0" baseline="0" noProof="0" dirty="0" err="1" smtClean="0">
                <a:ln>
                  <a:noFill/>
                </a:ln>
                <a:solidFill>
                  <a:srgbClr val="4472C4">
                    <a:lumMod val="50000"/>
                  </a:srgbClr>
                </a:solidFill>
                <a:effectLst/>
                <a:uLnTx/>
                <a:uFillTx/>
                <a:latin typeface="UTM Fleur" panose="02040403050506020204" pitchFamily="18" charset="0"/>
                <a:ea typeface="+mn-ea"/>
                <a:cs typeface="+mn-cs"/>
              </a:rPr>
              <a:t>tả</a:t>
            </a:r>
            <a:endParaRPr kumimoji="0" lang="en-US" sz="6000" b="0" i="0" u="none" strike="noStrike" kern="1200" cap="none" spc="0" normalizeH="0" baseline="0" noProof="0" dirty="0">
              <a:ln>
                <a:noFill/>
              </a:ln>
              <a:solidFill>
                <a:srgbClr val="4472C4">
                  <a:lumMod val="50000"/>
                </a:srgbClr>
              </a:solidFill>
              <a:effectLst/>
              <a:uLnTx/>
              <a:uFillTx/>
              <a:latin typeface="UTM Fleur" panose="02040403050506020204" pitchFamily="18" charset="0"/>
              <a:ea typeface="+mn-ea"/>
              <a:cs typeface="+mn-cs"/>
            </a:endParaRPr>
          </a:p>
        </p:txBody>
      </p:sp>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30140" y="-433493"/>
            <a:ext cx="812800" cy="812800"/>
          </a:xfrm>
          <a:prstGeom prst="rect">
            <a:avLst/>
          </a:prstGeom>
        </p:spPr>
      </p:pic>
      <p:sp>
        <p:nvSpPr>
          <p:cNvPr id="2" name="TextBox 1"/>
          <p:cNvSpPr txBox="1"/>
          <p:nvPr/>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9686830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6" presetClass="entr" presetSubtype="0" fill="hold" grpId="0" nodeType="withEffect">
                                  <p:stCondLst>
                                    <p:cond delay="250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par>
                                <p:cTn id="34" presetID="47"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1" presetClass="mediacall" presetSubtype="0" fill="hold" nodeType="afterEffect">
                                  <p:stCondLst>
                                    <p:cond delay="0"/>
                                  </p:stCondLst>
                                  <p:childTnLst>
                                    <p:cmd type="call" cmd="playFrom(0.0)">
                                      <p:cBhvr>
                                        <p:cTn id="41"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0192215" y="-28559"/>
            <a:ext cx="1999785" cy="1395259"/>
          </a:xfrm>
          <a:prstGeom prst="rect">
            <a:avLst/>
          </a:prstGeom>
        </p:spPr>
      </p:pic>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grpSp>
        <p:nvGrpSpPr>
          <p:cNvPr id="3" name="Group 2"/>
          <p:cNvGrpSpPr/>
          <p:nvPr/>
        </p:nvGrpSpPr>
        <p:grpSpPr>
          <a:xfrm>
            <a:off x="2185639" y="147777"/>
            <a:ext cx="7370299" cy="5468260"/>
            <a:chOff x="1393903" y="363827"/>
            <a:chExt cx="8798312" cy="5144872"/>
          </a:xfrm>
        </p:grpSpPr>
        <p:sp>
          <p:nvSpPr>
            <p:cNvPr id="2" name="Rounded Rectangle 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6" name="Rounded Rectangle 5"/>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9" name="文本框 8">
            <a:extLst>
              <a:ext uri="{FF2B5EF4-FFF2-40B4-BE49-F238E27FC236}">
                <a16:creationId xmlns:a16="http://schemas.microsoft.com/office/drawing/2014/main" id="{C4A448F3-746E-459A-B191-060C183A4A1C}"/>
              </a:ext>
            </a:extLst>
          </p:cNvPr>
          <p:cNvSpPr txBox="1"/>
          <p:nvPr/>
        </p:nvSpPr>
        <p:spPr>
          <a:xfrm>
            <a:off x="830811" y="749237"/>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mn-cs"/>
            </a:endParaRPr>
          </a:p>
        </p:txBody>
      </p:sp>
      <p:sp>
        <p:nvSpPr>
          <p:cNvPr id="4" name="Rectangle 3"/>
          <p:cNvSpPr/>
          <p:nvPr/>
        </p:nvSpPr>
        <p:spPr>
          <a:xfrm>
            <a:off x="4372614" y="1977896"/>
            <a:ext cx="2778325" cy="31700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solidFill>
                <a:effectLst/>
                <a:uLnTx/>
                <a:uFillTx/>
                <a:latin typeface="HP001 4 hàng" panose="020B0603050302020204" pitchFamily="34" charset="0"/>
                <a:ea typeface="Cambria" panose="02040503050406030204" pitchFamily="18" charset="0"/>
                <a:cs typeface="+mn-cs"/>
              </a:rPr>
              <a:t>trườn </a:t>
            </a: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xuống</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chốc chốc</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sỏi cuội</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nhẵn nhụi</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ngọn </a:t>
            </a:r>
            <a:r>
              <a:rPr kumimoji="0" lang="vi-VN" sz="4000" b="1" i="0" u="none" strike="noStrike" kern="1200" cap="none" spc="0" normalizeH="0" baseline="0" noProof="0" dirty="0">
                <a:ln>
                  <a:noFill/>
                </a:ln>
                <a:solidFill>
                  <a:srgbClr val="4472C4"/>
                </a:solidFill>
                <a:effectLst/>
                <a:uLnTx/>
                <a:uFillTx/>
                <a:latin typeface="HP001 4 hàng" panose="020B0603050302020204" pitchFamily="34" charset="0"/>
                <a:ea typeface="Cambria" panose="02040503050406030204" pitchFamily="18" charset="0"/>
                <a:cs typeface="+mn-cs"/>
              </a:rPr>
              <a:t>cơi</a:t>
            </a: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 </a:t>
            </a:r>
            <a:endParaRPr kumimoji="0" lang="en-US" sz="4000" b="1" i="0" u="none" strike="noStrike" kern="1200" cap="none" spc="0" normalizeH="0" baseline="0" noProof="0" dirty="0">
              <a:ln>
                <a:noFill/>
              </a:ln>
              <a:solidFill>
                <a:srgbClr val="4472C4"/>
              </a:solidFill>
              <a:effectLst/>
              <a:uLnTx/>
              <a:uFillTx/>
              <a:latin typeface="HP001 4 hàng" panose="020B0603050302020204" pitchFamily="34" charset="0"/>
              <a:ea typeface="+mn-ea"/>
              <a:cs typeface="+mn-cs"/>
            </a:endParaRPr>
          </a:p>
        </p:txBody>
      </p:sp>
      <p:pic>
        <p:nvPicPr>
          <p:cNvPr id="12"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015743" y="87313"/>
            <a:ext cx="1999785" cy="1395259"/>
          </a:xfrm>
          <a:prstGeom prst="rect">
            <a:avLst/>
          </a:prstGeom>
        </p:spPr>
      </p:pic>
      <p:pic>
        <p:nvPicPr>
          <p:cNvPr id="13" name="图片 2">
            <a:extLst>
              <a:ext uri="{FF2B5EF4-FFF2-40B4-BE49-F238E27FC236}">
                <a16:creationId xmlns:a16="http://schemas.microsoft.com/office/drawing/2014/main" id="{E8FDE3C3-655E-4310-94E5-32C38DAD8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95" y="1632693"/>
            <a:ext cx="1845449" cy="2366221"/>
          </a:xfrm>
          <a:prstGeom prst="rect">
            <a:avLst/>
          </a:prstGeom>
        </p:spPr>
      </p:pic>
    </p:spTree>
    <p:extLst>
      <p:ext uri="{BB962C8B-B14F-4D97-AF65-F5344CB8AC3E}">
        <p14:creationId xmlns:p14="http://schemas.microsoft.com/office/powerpoint/2010/main" val="6659830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0-#ppt_w/2"/>
                                          </p:val>
                                        </p:tav>
                                        <p:tav tm="100000">
                                          <p:val>
                                            <p:strVal val="#ppt_x"/>
                                          </p:val>
                                        </p:tav>
                                      </p:tavLst>
                                    </p:anim>
                                    <p:anim calcmode="lin" valueType="num">
                                      <p:cBhvr additive="base">
                                        <p:cTn id="12" dur="1500" fill="hold"/>
                                        <p:tgtEl>
                                          <p:spTgt spid="12"/>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6" presetClass="entr" presetSubtype="21"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36702" y="636565"/>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chính</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3177617" y="3049192"/>
            <a:ext cx="5436870" cy="1691005"/>
          </a:xfrm>
          <a:prstGeom prst="rect">
            <a:avLst/>
          </a:prstGeom>
        </p:spPr>
      </p:pic>
      <p:pic>
        <p:nvPicPr>
          <p:cNvPr id="13"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10467402" y="-372325"/>
            <a:ext cx="2451627" cy="1710511"/>
          </a:xfrm>
          <a:prstGeom prst="rect">
            <a:avLst/>
          </a:prstGeom>
        </p:spPr>
      </p:pic>
      <p:pic>
        <p:nvPicPr>
          <p:cNvPr id="15"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16" name="图片 19">
            <a:extLst>
              <a:ext uri="{FF2B5EF4-FFF2-40B4-BE49-F238E27FC236}">
                <a16:creationId xmlns:a16="http://schemas.microsoft.com/office/drawing/2014/main" id="{21F0A421-6A89-4350-B804-6EF186E1D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spTree>
    <p:extLst>
      <p:ext uri="{BB962C8B-B14F-4D97-AF65-F5344CB8AC3E}">
        <p14:creationId xmlns:p14="http://schemas.microsoft.com/office/powerpoint/2010/main" val="40646324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750" fill="hold"/>
                                        <p:tgtEl>
                                          <p:spTgt spid="13"/>
                                        </p:tgtEl>
                                        <p:attrNameLst>
                                          <p:attrName>ppt_x</p:attrName>
                                        </p:attrNameLst>
                                      </p:cBhvr>
                                      <p:tavLst>
                                        <p:tav tm="0">
                                          <p:val>
                                            <p:strVal val="0-#ppt_w/2"/>
                                          </p:val>
                                        </p:tav>
                                        <p:tav tm="100000">
                                          <p:val>
                                            <p:strVal val="#ppt_x"/>
                                          </p:val>
                                        </p:tav>
                                      </p:tavLst>
                                    </p:anim>
                                    <p:anim calcmode="lin" valueType="num">
                                      <p:cBhvr additive="base">
                                        <p:cTn id="17" dur="2750" fill="hold"/>
                                        <p:tgtEl>
                                          <p:spTgt spid="1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3816" y="-367988"/>
            <a:ext cx="12058184" cy="7058722"/>
            <a:chOff x="1393903" y="363827"/>
            <a:chExt cx="8798312" cy="5144872"/>
          </a:xfrm>
        </p:grpSpPr>
        <p:sp>
          <p:nvSpPr>
            <p:cNvPr id="11" name="Rounded Rectangle 10"/>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2" name="Rounded Rectangle 11"/>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3"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15" name="TextBox 14"/>
          <p:cNvSpPr txBox="1"/>
          <p:nvPr/>
        </p:nvSpPr>
        <p:spPr>
          <a:xfrm>
            <a:off x="2743746" y="672097"/>
            <a:ext cx="85879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Chính</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tả</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Mùa</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đông</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trên</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rẻo</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smtClean="0">
                <a:ln>
                  <a:noFill/>
                </a:ln>
                <a:solidFill>
                  <a:srgbClr val="4472C4">
                    <a:lumMod val="50000"/>
                  </a:srgbClr>
                </a:solidFill>
                <a:effectLst/>
                <a:uLnTx/>
                <a:uFillTx/>
                <a:latin typeface="HP001 4 hàng" panose="020B0603050302020204" pitchFamily="34" charset="0"/>
                <a:ea typeface="+mn-ea"/>
                <a:cs typeface="+mn-cs"/>
              </a:rPr>
              <a:t>cao</a:t>
            </a:r>
            <a:endPar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endParaRPr>
          </a:p>
        </p:txBody>
      </p:sp>
      <p:sp>
        <p:nvSpPr>
          <p:cNvPr id="3" name="Rectangle 2"/>
          <p:cNvSpPr/>
          <p:nvPr/>
        </p:nvSpPr>
        <p:spPr>
          <a:xfrm>
            <a:off x="439473" y="1552475"/>
            <a:ext cx="11365564"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Mùa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rPr>
              <a:t>Theo Ma Văn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Kháng</a:t>
            </a:r>
            <a:endPar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endParaRPr>
          </a:p>
        </p:txBody>
      </p:sp>
      <p:sp>
        <p:nvSpPr>
          <p:cNvPr id="8" name="TextBox 7"/>
          <p:cNvSpPr txBox="1"/>
          <p:nvPr/>
        </p:nvSpPr>
        <p:spPr>
          <a:xfrm>
            <a:off x="10702043" y="38092"/>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40139675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Ã£y NÃºi, Ngá»n NÃºi, Äá»i NÃºi, Táº£i HÃ¬nh NÃºi PNG 196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96607"/>
            <a:ext cx="12161731" cy="4438651"/>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5133" y="5507092"/>
            <a:ext cx="12192000" cy="1321883"/>
          </a:xfrm>
          <a:prstGeom prst="rect">
            <a:avLst/>
          </a:prstGeom>
        </p:spPr>
      </p:pic>
      <p:grpSp>
        <p:nvGrpSpPr>
          <p:cNvPr id="8" name="组合 37"/>
          <p:cNvGrpSpPr/>
          <p:nvPr/>
        </p:nvGrpSpPr>
        <p:grpSpPr>
          <a:xfrm>
            <a:off x="3336235" y="1578096"/>
            <a:ext cx="5360195" cy="3586670"/>
            <a:chOff x="927463" y="2113089"/>
            <a:chExt cx="2168434" cy="1464686"/>
          </a:xfrm>
        </p:grpSpPr>
        <p:sp>
          <p:nvSpPr>
            <p:cNvPr id="9" name="任意多边形 38"/>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0" name="任意多边形 51"/>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1" name="文本框 52"/>
            <p:cNvSpPr txBox="1"/>
            <p:nvPr/>
          </p:nvSpPr>
          <p:spPr>
            <a:xfrm>
              <a:off x="1189771" y="2333478"/>
              <a:ext cx="1608507" cy="124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CHÍNH TẢ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spTree>
    <p:extLst>
      <p:ext uri="{BB962C8B-B14F-4D97-AF65-F5344CB8AC3E}">
        <p14:creationId xmlns:p14="http://schemas.microsoft.com/office/powerpoint/2010/main" val="85711417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1+#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328" b="22863"/>
          <a:stretch/>
        </p:blipFill>
        <p:spPr>
          <a:xfrm rot="2885791">
            <a:off x="-1519873" y="-567213"/>
            <a:ext cx="4433455" cy="3006414"/>
          </a:xfrm>
          <a:prstGeom prst="rect">
            <a:avLst/>
          </a:prstGeom>
        </p:spPr>
      </p:pic>
      <p:grpSp>
        <p:nvGrpSpPr>
          <p:cNvPr id="8" name="Group 7"/>
          <p:cNvGrpSpPr/>
          <p:nvPr/>
        </p:nvGrpSpPr>
        <p:grpSpPr>
          <a:xfrm>
            <a:off x="482292" y="501509"/>
            <a:ext cx="9339943" cy="4227710"/>
            <a:chOff x="1393903" y="669071"/>
            <a:chExt cx="8798312" cy="4839628"/>
          </a:xfrm>
        </p:grpSpPr>
        <p:sp>
          <p:nvSpPr>
            <p:cNvPr id="9" name="Rounded Rectangle 8"/>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2" name="Rounded Rectangle 11"/>
            <p:cNvSpPr/>
            <p:nvPr/>
          </p:nvSpPr>
          <p:spPr>
            <a:xfrm>
              <a:off x="1616927" y="947222"/>
              <a:ext cx="8346469" cy="4327301"/>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grpSp>
      <p:pic>
        <p:nvPicPr>
          <p:cNvPr id="11"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9639327" y="-693290"/>
            <a:ext cx="2920331" cy="2037528"/>
          </a:xfrm>
          <a:prstGeom prst="rect">
            <a:avLst/>
          </a:prstGeom>
        </p:spPr>
      </p:pic>
      <p:sp>
        <p:nvSpPr>
          <p:cNvPr id="2" name="Rounded Rectangle 1"/>
          <p:cNvSpPr/>
          <p:nvPr/>
        </p:nvSpPr>
        <p:spPr>
          <a:xfrm>
            <a:off x="1685346" y="149943"/>
            <a:ext cx="7252378" cy="1284513"/>
          </a:xfrm>
          <a:prstGeom prst="roundRect">
            <a:avLst/>
          </a:prstGeom>
          <a:ln w="28575">
            <a:solidFill>
              <a:srgbClr val="00B0F0"/>
            </a:solidFill>
          </a:ln>
          <a:effectLst>
            <a:outerShdw blurRad="50800" dist="38100" algn="l" rotWithShape="0">
              <a:prstClr val="black">
                <a:alpha val="40000"/>
              </a:prstClr>
            </a:outerShdw>
            <a:softEdge rad="12700"/>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4800" dirty="0" smtClean="0">
                <a:latin typeface="UTM Edwardian" panose="02040603050506020204" pitchFamily="18" charset="0"/>
              </a:rPr>
              <a:t>2. a) </a:t>
            </a:r>
            <a:r>
              <a:rPr lang="en-US" altLang="en-US" sz="4800" dirty="0" err="1" smtClean="0">
                <a:solidFill>
                  <a:schemeClr val="tx1"/>
                </a:solidFill>
                <a:latin typeface="UTM Edwardian" panose="02040603050506020204" pitchFamily="18" charset="0"/>
              </a:rPr>
              <a:t>Điền</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vào</a:t>
            </a:r>
            <a:r>
              <a:rPr lang="en-US" altLang="en-US" sz="4800" dirty="0" smtClean="0">
                <a:solidFill>
                  <a:schemeClr val="tx1"/>
                </a:solidFill>
                <a:latin typeface="UTM Edwardian" panose="02040603050506020204" pitchFamily="18" charset="0"/>
              </a:rPr>
              <a:t> ô </a:t>
            </a:r>
            <a:r>
              <a:rPr lang="en-US" altLang="en-US" sz="4800" dirty="0" err="1" smtClean="0">
                <a:solidFill>
                  <a:schemeClr val="tx1"/>
                </a:solidFill>
                <a:latin typeface="UTM Edwardian" panose="02040603050506020204" pitchFamily="18" charset="0"/>
              </a:rPr>
              <a:t>trống</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tiếng</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có</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âm</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đầu</a:t>
            </a:r>
            <a:r>
              <a:rPr lang="en-US" altLang="en-US" sz="4800" dirty="0" smtClean="0">
                <a:solidFill>
                  <a:schemeClr val="tx1"/>
                </a:solidFill>
                <a:latin typeface="UTM Edwardian" panose="02040603050506020204" pitchFamily="18" charset="0"/>
              </a:rPr>
              <a:t> </a:t>
            </a:r>
            <a:r>
              <a:rPr lang="en-US" altLang="en-US" sz="4800" b="1" dirty="0" smtClean="0">
                <a:solidFill>
                  <a:srgbClr val="FF0000"/>
                </a:solidFill>
                <a:latin typeface="UTM Edwardian" panose="02040603050506020204" pitchFamily="18" charset="0"/>
              </a:rPr>
              <a:t>l</a:t>
            </a:r>
            <a:r>
              <a:rPr lang="en-US" altLang="en-US" sz="4800" dirty="0" smtClean="0">
                <a:latin typeface="UTM Edwardian" panose="02040603050506020204" pitchFamily="18" charset="0"/>
              </a:rPr>
              <a:t> hay </a:t>
            </a:r>
            <a:r>
              <a:rPr lang="en-US" altLang="en-US" sz="4800" b="1" dirty="0" smtClean="0">
                <a:solidFill>
                  <a:srgbClr val="FF0000"/>
                </a:solidFill>
                <a:latin typeface="UTM Edwardian" panose="02040603050506020204" pitchFamily="18" charset="0"/>
              </a:rPr>
              <a:t>n</a:t>
            </a:r>
            <a:endParaRPr lang="en-US" sz="4800" dirty="0">
              <a:latin typeface="UTM Edwardian" panose="02040603050506020204" pitchFamily="18" charset="0"/>
            </a:endParaRPr>
          </a:p>
        </p:txBody>
      </p:sp>
      <p:sp>
        <p:nvSpPr>
          <p:cNvPr id="3" name="Rectangle 2"/>
          <p:cNvSpPr/>
          <p:nvPr/>
        </p:nvSpPr>
        <p:spPr>
          <a:xfrm>
            <a:off x="850395" y="1405835"/>
            <a:ext cx="8430323" cy="3046988"/>
          </a:xfrm>
          <a:prstGeom prst="rect">
            <a:avLst/>
          </a:prstGeom>
        </p:spPr>
        <p:txBody>
          <a:bodyPr wrap="square">
            <a:spAutoFit/>
          </a:bodyPr>
          <a:lstStyle/>
          <a:p>
            <a:pPr algn="just"/>
            <a:r>
              <a:rPr lang="en-US" altLang="en-US" sz="4800" dirty="0" err="1" smtClean="0">
                <a:latin typeface="UTM Edwardian" panose="02040603050506020204" pitchFamily="18" charset="0"/>
              </a:rPr>
              <a:t>Cồng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chiêng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là</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một</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loại</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nhạc</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cụ</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đúc</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bằng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đồng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thường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dùng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trong</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lễ</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hội</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dân</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gian</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Việt</a:t>
            </a:r>
            <a:r>
              <a:rPr lang="en-US" altLang="en-US" sz="4800" dirty="0" smtClean="0">
                <a:latin typeface="UTM Edwardian" panose="02040603050506020204" pitchFamily="18" charset="0"/>
              </a:rPr>
              <a:t> Nam. </a:t>
            </a:r>
            <a:r>
              <a:rPr lang="en-US" altLang="en-US" sz="4800" dirty="0" err="1" smtClean="0">
                <a:latin typeface="UTM Edwardian" panose="02040603050506020204" pitchFamily="18" charset="0"/>
              </a:rPr>
              <a:t>Cồng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chiêng</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nổi</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tiếng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nhất</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là</a:t>
            </a:r>
            <a:r>
              <a:rPr lang="en-US" altLang="en-US" sz="4800" dirty="0" smtClean="0">
                <a:latin typeface="UTM Edwardian" panose="02040603050506020204" pitchFamily="18" charset="0"/>
              </a:rPr>
              <a:t> ở </a:t>
            </a:r>
            <a:r>
              <a:rPr lang="en-US" altLang="en-US" sz="4800" dirty="0" err="1" smtClean="0">
                <a:latin typeface="UTM Edwardian" panose="02040603050506020204" pitchFamily="18" charset="0"/>
              </a:rPr>
              <a:t>Hòa</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Bình</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và</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Tây</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Nguyên</a:t>
            </a:r>
            <a:r>
              <a:rPr lang="en-US" altLang="en-US" sz="4800" dirty="0" smtClean="0">
                <a:latin typeface="UTM Edwardian" panose="02040603050506020204" pitchFamily="18" charset="0"/>
              </a:rPr>
              <a:t>.  </a:t>
            </a:r>
          </a:p>
        </p:txBody>
      </p:sp>
      <p:pic>
        <p:nvPicPr>
          <p:cNvPr id="1026" name="Picture 2" descr="Clip Art, PNG, 512x512px, Watercolor, Cartoon, Flower, Frame, Heart  Download Fre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6824" r="15999"/>
          <a:stretch/>
        </p:blipFill>
        <p:spPr bwMode="auto">
          <a:xfrm>
            <a:off x="-146123" y="4697523"/>
            <a:ext cx="2297272" cy="2135224"/>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328" b="22863"/>
          <a:stretch/>
        </p:blipFill>
        <p:spPr>
          <a:xfrm rot="21416731">
            <a:off x="1972085" y="4387997"/>
            <a:ext cx="4433455" cy="3006414"/>
          </a:xfrm>
          <a:prstGeom prst="rect">
            <a:avLst/>
          </a:prstGeom>
        </p:spPr>
      </p:pic>
      <p:grpSp>
        <p:nvGrpSpPr>
          <p:cNvPr id="25" name="Group 24"/>
          <p:cNvGrpSpPr/>
          <p:nvPr/>
        </p:nvGrpSpPr>
        <p:grpSpPr>
          <a:xfrm>
            <a:off x="7413465" y="3205675"/>
            <a:ext cx="5090489" cy="3655555"/>
            <a:chOff x="3830795" y="2240374"/>
            <a:chExt cx="6856272" cy="4617626"/>
          </a:xfrm>
        </p:grpSpPr>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10092" y1="7006" x2="10092" y2="7006"/>
                          <a14:foregroundMark x1="15963" y1="2166" x2="15963" y2="2166"/>
                          <a14:foregroundMark x1="15046" y1="32739" x2="15046" y2="32739"/>
                          <a14:foregroundMark x1="78532" y1="4331" x2="80734" y2="4331"/>
                        </a14:backgroundRemoval>
                      </a14:imgEffect>
                      <a14:imgEffect>
                        <a14:saturation sat="300000"/>
                      </a14:imgEffect>
                    </a14:imgLayer>
                  </a14:imgProps>
                </a:ext>
              </a:extLst>
            </a:blip>
            <a:stretch>
              <a:fillRect/>
            </a:stretch>
          </p:blipFill>
          <p:spPr>
            <a:xfrm>
              <a:off x="5780678" y="2681008"/>
              <a:ext cx="3134722" cy="4176992"/>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0" b="99549" l="1018" r="100000">
                          <a14:foregroundMark x1="54453" y1="14887" x2="22646" y2="12331"/>
                          <a14:foregroundMark x1="39440" y1="4962" x2="58270" y2="11579"/>
                          <a14:foregroundMark x1="86260" y1="23759" x2="86514" y2="28872"/>
                        </a14:backgroundRemoval>
                      </a14:imgEffect>
                      <a14:imgEffect>
                        <a14:saturation sat="300000"/>
                      </a14:imgEffect>
                    </a14:imgLayer>
                  </a14:imgProps>
                </a:ext>
              </a:extLst>
            </a:blip>
            <a:stretch>
              <a:fillRect/>
            </a:stretch>
          </p:blipFill>
          <p:spPr>
            <a:xfrm>
              <a:off x="3830795" y="2635033"/>
              <a:ext cx="2495678" cy="4222967"/>
            </a:xfrm>
            <a:prstGeom prst="rect">
              <a:avLst/>
            </a:prstGeom>
          </p:spPr>
        </p:pic>
        <p:pic>
          <p:nvPicPr>
            <p:cNvPr id="28" name="Picture 27"/>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80267" y1="39890" x2="80267" y2="39890"/>
                          <a14:foregroundMark x1="41867" y1="18750" x2="49600" y2="28493"/>
                        </a14:backgroundRemoval>
                      </a14:imgEffect>
                      <a14:imgEffect>
                        <a14:saturation sat="300000"/>
                      </a14:imgEffect>
                    </a14:imgLayer>
                  </a14:imgProps>
                </a:ext>
              </a:extLst>
            </a:blip>
            <a:stretch>
              <a:fillRect/>
            </a:stretch>
          </p:blipFill>
          <p:spPr>
            <a:xfrm flipH="1">
              <a:off x="7348039" y="2240374"/>
              <a:ext cx="3339028" cy="4617626"/>
            </a:xfrm>
            <a:prstGeom prst="rect">
              <a:avLst/>
            </a:prstGeom>
          </p:spPr>
        </p:pic>
      </p:grpSp>
      <p:pic>
        <p:nvPicPr>
          <p:cNvPr id="1028" name="Picture 4" descr="Lá»­a tráº¡i Clip nghá» thuáº­t - Lá»­a tráº¡i png táº£i vá» - Miá»n phÃ­ trong suá»t CÃ¢y png  Táº£i vá»."/>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71" b="99571" l="10000" r="90000">
                        <a14:foregroundMark x1="32778" y1="35714" x2="32778" y2="35714"/>
                        <a14:foregroundMark x1="47556" y1="18714" x2="47556" y2="18714"/>
                        <a14:foregroundMark x1="37778" y1="43429" x2="37778" y2="43429"/>
                        <a14:foregroundMark x1="31333" y1="59429" x2="31333" y2="59429"/>
                      </a14:backgroundRemoval>
                    </a14:imgEffect>
                  </a14:imgLayer>
                </a14:imgProps>
              </a:ext>
              <a:ext uri="{28A0092B-C50C-407E-A947-70E740481C1C}">
                <a14:useLocalDpi xmlns:a14="http://schemas.microsoft.com/office/drawing/2010/main" val="0"/>
              </a:ext>
            </a:extLst>
          </a:blip>
          <a:srcRect t="70330"/>
          <a:stretch/>
        </p:blipFill>
        <p:spPr bwMode="auto">
          <a:xfrm>
            <a:off x="4625746" y="6153150"/>
            <a:ext cx="3033943" cy="7953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Lá»­a tráº¡i Clip nghá» thuáº­t - Lá»­a tráº¡i png táº£i vá» - Miá»n phÃ­ trong suá»t CÃ¢y png  Táº£i vá»."/>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71" b="99571" l="10000" r="90000">
                        <a14:foregroundMark x1="32778" y1="35714" x2="32778" y2="35714"/>
                        <a14:foregroundMark x1="47556" y1="18714" x2="47556" y2="18714"/>
                        <a14:foregroundMark x1="37778" y1="43429" x2="37778" y2="43429"/>
                        <a14:foregroundMark x1="31333" y1="59429" x2="31333" y2="59429"/>
                      </a14:backgroundRemoval>
                    </a14:imgEffect>
                  </a14:imgLayer>
                </a14:imgProps>
              </a:ext>
              <a:ext uri="{28A0092B-C50C-407E-A947-70E740481C1C}">
                <a14:useLocalDpi xmlns:a14="http://schemas.microsoft.com/office/drawing/2010/main" val="0"/>
              </a:ext>
            </a:extLst>
          </a:blip>
          <a:srcRect t="-9592" b="28863"/>
          <a:stretch/>
        </p:blipFill>
        <p:spPr bwMode="auto">
          <a:xfrm>
            <a:off x="4634769" y="4254366"/>
            <a:ext cx="303394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Effect>
                      <a14:saturation sat="400000"/>
                    </a14:imgEffect>
                  </a14:imgLayer>
                </a14:imgProps>
              </a:ext>
            </a:extLst>
          </a:blip>
          <a:stretch>
            <a:fillRect/>
          </a:stretch>
        </p:blipFill>
        <p:spPr>
          <a:xfrm rot="20860907">
            <a:off x="5033371" y="1340401"/>
            <a:ext cx="913266" cy="925336"/>
          </a:xfrm>
          <a:prstGeom prst="rect">
            <a:avLst/>
          </a:prstGeom>
        </p:spPr>
      </p:pic>
      <p:pic>
        <p:nvPicPr>
          <p:cNvPr id="32" name="Picture 31"/>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foregroundMark x1="6746" y1="18963" x2="6746" y2="18963"/>
                        <a14:foregroundMark x1="11111" y1="40655" x2="11111" y2="40655"/>
                      </a14:backgroundRemoval>
                    </a14:imgEffect>
                  </a14:imgLayer>
                </a14:imgProps>
              </a:ext>
            </a:extLst>
          </a:blip>
          <a:stretch>
            <a:fillRect/>
          </a:stretch>
        </p:blipFill>
        <p:spPr>
          <a:xfrm>
            <a:off x="5774679" y="2116670"/>
            <a:ext cx="993811" cy="963576"/>
          </a:xfrm>
          <a:prstGeom prst="rect">
            <a:avLst/>
          </a:prstGeom>
        </p:spPr>
      </p:pic>
      <p:pic>
        <p:nvPicPr>
          <p:cNvPr id="33" name="Picture 32"/>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Effect>
                      <a14:saturation sat="400000"/>
                    </a14:imgEffect>
                  </a14:imgLayer>
                </a14:imgProps>
              </a:ext>
            </a:extLst>
          </a:blip>
          <a:stretch>
            <a:fillRect/>
          </a:stretch>
        </p:blipFill>
        <p:spPr>
          <a:xfrm rot="2424344">
            <a:off x="6475424" y="2956481"/>
            <a:ext cx="913266" cy="925336"/>
          </a:xfrm>
          <a:prstGeom prst="rect">
            <a:avLst/>
          </a:prstGeom>
        </p:spPr>
      </p:pic>
      <p:sp>
        <p:nvSpPr>
          <p:cNvPr id="19" name="TextBox 18"/>
          <p:cNvSpPr txBox="1"/>
          <p:nvPr/>
        </p:nvSpPr>
        <p:spPr>
          <a:xfrm>
            <a:off x="9740803" y="1008736"/>
            <a:ext cx="2534268" cy="206210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C00000"/>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VŨ</a:t>
            </a:r>
            <a:r>
              <a:rPr lang="en-US" sz="3200" dirty="0" smtClean="0">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 </a:t>
            </a:r>
            <a:r>
              <a:rPr lang="en-US" sz="3200" dirty="0" smtClean="0">
                <a:solidFill>
                  <a:srgbClr val="FF444C"/>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ĐIỆU</a:t>
            </a:r>
            <a:r>
              <a:rPr lang="en-US" sz="3200" dirty="0" smtClean="0">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 </a:t>
            </a:r>
          </a:p>
          <a:p>
            <a:pPr algn="ctr"/>
            <a:r>
              <a:rPr lang="en-US" sz="3200" dirty="0" smtClean="0">
                <a:solidFill>
                  <a:srgbClr val="FE5829"/>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CỒNG </a:t>
            </a:r>
            <a:r>
              <a:rPr lang="en-US" sz="3200" dirty="0" smtClean="0">
                <a:solidFill>
                  <a:srgbClr val="19255D"/>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CHIÊNG</a:t>
            </a:r>
            <a:endParaRPr lang="en-US" sz="3200" dirty="0">
              <a:solidFill>
                <a:srgbClr val="19255D"/>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endParaRPr>
          </a:p>
        </p:txBody>
      </p:sp>
      <p:pic>
        <p:nvPicPr>
          <p:cNvPr id="35"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30140" y="-433493"/>
            <a:ext cx="812800" cy="812800"/>
          </a:xfrm>
          <a:prstGeom prst="rect">
            <a:avLst/>
          </a:prstGeom>
        </p:spPr>
      </p:pic>
    </p:spTree>
    <p:extLst>
      <p:ext uri="{BB962C8B-B14F-4D97-AF65-F5344CB8AC3E}">
        <p14:creationId xmlns:p14="http://schemas.microsoft.com/office/powerpoint/2010/main" val="3866147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0-#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0-#ppt_w/2"/>
                                          </p:val>
                                        </p:tav>
                                        <p:tav tm="100000">
                                          <p:val>
                                            <p:strVal val="#ppt_x"/>
                                          </p:val>
                                        </p:tav>
                                      </p:tavLst>
                                    </p:anim>
                                    <p:anim calcmode="lin" valueType="num">
                                      <p:cBhvr additive="base">
                                        <p:cTn id="35" dur="500" fill="hold"/>
                                        <p:tgtEl>
                                          <p:spTgt spid="3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additive="base">
                                        <p:cTn id="42" dur="1250" fill="hold"/>
                                        <p:tgtEl>
                                          <p:spTgt spid="1026"/>
                                        </p:tgtEl>
                                        <p:attrNameLst>
                                          <p:attrName>ppt_x</p:attrName>
                                        </p:attrNameLst>
                                      </p:cBhvr>
                                      <p:tavLst>
                                        <p:tav tm="0">
                                          <p:val>
                                            <p:strVal val="0-#ppt_w/2"/>
                                          </p:val>
                                        </p:tav>
                                        <p:tav tm="100000">
                                          <p:val>
                                            <p:strVal val="#ppt_x"/>
                                          </p:val>
                                        </p:tav>
                                      </p:tavLst>
                                    </p:anim>
                                    <p:anim calcmode="lin" valueType="num">
                                      <p:cBhvr additive="base">
                                        <p:cTn id="43" dur="1250" fill="hold"/>
                                        <p:tgtEl>
                                          <p:spTgt spid="1026"/>
                                        </p:tgtEl>
                                        <p:attrNameLst>
                                          <p:attrName>ppt_y</p:attrName>
                                        </p:attrNameLst>
                                      </p:cBhvr>
                                      <p:tavLst>
                                        <p:tav tm="0">
                                          <p:val>
                                            <p:strVal val="#ppt_y"/>
                                          </p:val>
                                        </p:tav>
                                        <p:tav tm="100000">
                                          <p:val>
                                            <p:strVal val="#ppt_y"/>
                                          </p:val>
                                        </p:tav>
                                      </p:tavLst>
                                    </p:anim>
                                  </p:childTnLst>
                                </p:cTn>
                              </p:par>
                            </p:childTnLst>
                          </p:cTn>
                        </p:par>
                        <p:par>
                          <p:cTn id="44" fill="hold">
                            <p:stCondLst>
                              <p:cond delay="3250"/>
                            </p:stCondLst>
                            <p:childTnLst>
                              <p:par>
                                <p:cTn id="45" presetID="26"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80">
                                          <p:stCondLst>
                                            <p:cond delay="0"/>
                                          </p:stCondLst>
                                        </p:cTn>
                                        <p:tgtEl>
                                          <p:spTgt spid="19"/>
                                        </p:tgtEl>
                                      </p:cBhvr>
                                    </p:animEffect>
                                    <p:anim calcmode="lin" valueType="num">
                                      <p:cBhvr>
                                        <p:cTn id="4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3" dur="26">
                                          <p:stCondLst>
                                            <p:cond delay="650"/>
                                          </p:stCondLst>
                                        </p:cTn>
                                        <p:tgtEl>
                                          <p:spTgt spid="19"/>
                                        </p:tgtEl>
                                      </p:cBhvr>
                                      <p:to x="100000" y="60000"/>
                                    </p:animScale>
                                    <p:animScale>
                                      <p:cBhvr>
                                        <p:cTn id="54" dur="166" decel="50000">
                                          <p:stCondLst>
                                            <p:cond delay="676"/>
                                          </p:stCondLst>
                                        </p:cTn>
                                        <p:tgtEl>
                                          <p:spTgt spid="19"/>
                                        </p:tgtEl>
                                      </p:cBhvr>
                                      <p:to x="100000" y="100000"/>
                                    </p:animScale>
                                    <p:animScale>
                                      <p:cBhvr>
                                        <p:cTn id="55" dur="26">
                                          <p:stCondLst>
                                            <p:cond delay="1312"/>
                                          </p:stCondLst>
                                        </p:cTn>
                                        <p:tgtEl>
                                          <p:spTgt spid="19"/>
                                        </p:tgtEl>
                                      </p:cBhvr>
                                      <p:to x="100000" y="80000"/>
                                    </p:animScale>
                                    <p:animScale>
                                      <p:cBhvr>
                                        <p:cTn id="56" dur="166" decel="50000">
                                          <p:stCondLst>
                                            <p:cond delay="1338"/>
                                          </p:stCondLst>
                                        </p:cTn>
                                        <p:tgtEl>
                                          <p:spTgt spid="19"/>
                                        </p:tgtEl>
                                      </p:cBhvr>
                                      <p:to x="100000" y="100000"/>
                                    </p:animScale>
                                    <p:animScale>
                                      <p:cBhvr>
                                        <p:cTn id="57" dur="26">
                                          <p:stCondLst>
                                            <p:cond delay="1642"/>
                                          </p:stCondLst>
                                        </p:cTn>
                                        <p:tgtEl>
                                          <p:spTgt spid="19"/>
                                        </p:tgtEl>
                                      </p:cBhvr>
                                      <p:to x="100000" y="90000"/>
                                    </p:animScale>
                                    <p:animScale>
                                      <p:cBhvr>
                                        <p:cTn id="58" dur="166" decel="50000">
                                          <p:stCondLst>
                                            <p:cond delay="1668"/>
                                          </p:stCondLst>
                                        </p:cTn>
                                        <p:tgtEl>
                                          <p:spTgt spid="19"/>
                                        </p:tgtEl>
                                      </p:cBhvr>
                                      <p:to x="100000" y="100000"/>
                                    </p:animScale>
                                    <p:animScale>
                                      <p:cBhvr>
                                        <p:cTn id="59" dur="26">
                                          <p:stCondLst>
                                            <p:cond delay="1808"/>
                                          </p:stCondLst>
                                        </p:cTn>
                                        <p:tgtEl>
                                          <p:spTgt spid="19"/>
                                        </p:tgtEl>
                                      </p:cBhvr>
                                      <p:to x="100000" y="95000"/>
                                    </p:animScale>
                                    <p:animScale>
                                      <p:cBhvr>
                                        <p:cTn id="60" dur="166" decel="50000">
                                          <p:stCondLst>
                                            <p:cond delay="1834"/>
                                          </p:stCondLst>
                                        </p:cTn>
                                        <p:tgtEl>
                                          <p:spTgt spid="19"/>
                                        </p:tgtEl>
                                      </p:cBhvr>
                                      <p:to x="100000" y="100000"/>
                                    </p:animScale>
                                  </p:childTnLst>
                                </p:cTn>
                              </p:par>
                              <p:par>
                                <p:cTn id="61" presetID="6" presetClass="entr" presetSubtype="16"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circle(in)">
                                      <p:cBhvr>
                                        <p:cTn id="63" dur="2000"/>
                                        <p:tgtEl>
                                          <p:spTgt spid="24"/>
                                        </p:tgtEl>
                                      </p:cBhvr>
                                    </p:animEffect>
                                  </p:childTnLst>
                                </p:cTn>
                              </p:par>
                              <p:par>
                                <p:cTn id="64" presetID="42"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par>
                          <p:cTn id="69" fill="hold">
                            <p:stCondLst>
                              <p:cond delay="525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5"/>
                                        </p:tgtEl>
                                        <p:attrNameLst>
                                          <p:attrName>r</p:attrName>
                                        </p:attrNameLst>
                                      </p:cBhvr>
                                    </p:animRot>
                                    <p:animRot by="-240000">
                                      <p:cBhvr>
                                        <p:cTn id="72" dur="200" fill="hold">
                                          <p:stCondLst>
                                            <p:cond delay="200"/>
                                          </p:stCondLst>
                                        </p:cTn>
                                        <p:tgtEl>
                                          <p:spTgt spid="25"/>
                                        </p:tgtEl>
                                        <p:attrNameLst>
                                          <p:attrName>r</p:attrName>
                                        </p:attrNameLst>
                                      </p:cBhvr>
                                    </p:animRot>
                                    <p:animRot by="240000">
                                      <p:cBhvr>
                                        <p:cTn id="73" dur="200" fill="hold">
                                          <p:stCondLst>
                                            <p:cond delay="400"/>
                                          </p:stCondLst>
                                        </p:cTn>
                                        <p:tgtEl>
                                          <p:spTgt spid="25"/>
                                        </p:tgtEl>
                                        <p:attrNameLst>
                                          <p:attrName>r</p:attrName>
                                        </p:attrNameLst>
                                      </p:cBhvr>
                                    </p:animRot>
                                    <p:animRot by="-240000">
                                      <p:cBhvr>
                                        <p:cTn id="74" dur="200" fill="hold">
                                          <p:stCondLst>
                                            <p:cond delay="600"/>
                                          </p:stCondLst>
                                        </p:cTn>
                                        <p:tgtEl>
                                          <p:spTgt spid="25"/>
                                        </p:tgtEl>
                                        <p:attrNameLst>
                                          <p:attrName>r</p:attrName>
                                        </p:attrNameLst>
                                      </p:cBhvr>
                                    </p:animRot>
                                    <p:animRot by="120000">
                                      <p:cBhvr>
                                        <p:cTn id="75" dur="200" fill="hold">
                                          <p:stCondLst>
                                            <p:cond delay="800"/>
                                          </p:stCondLst>
                                        </p:cTn>
                                        <p:tgtEl>
                                          <p:spTgt spid="25"/>
                                        </p:tgtEl>
                                        <p:attrNameLst>
                                          <p:attrName>r</p:attrName>
                                        </p:attrNameLst>
                                      </p:cBhvr>
                                    </p:animRot>
                                  </p:childTnLst>
                                </p:cTn>
                              </p:par>
                              <p:par>
                                <p:cTn id="76" presetID="22" presetClass="entr" presetSubtype="4" fill="hold" nodeType="withEffect">
                                  <p:stCondLst>
                                    <p:cond delay="0"/>
                                  </p:stCondLst>
                                  <p:childTnLst>
                                    <p:set>
                                      <p:cBhvr>
                                        <p:cTn id="77" dur="1" fill="hold">
                                          <p:stCondLst>
                                            <p:cond delay="0"/>
                                          </p:stCondLst>
                                        </p:cTn>
                                        <p:tgtEl>
                                          <p:spTgt spid="1028"/>
                                        </p:tgtEl>
                                        <p:attrNameLst>
                                          <p:attrName>style.visibility</p:attrName>
                                        </p:attrNameLst>
                                      </p:cBhvr>
                                      <p:to>
                                        <p:strVal val="visible"/>
                                      </p:to>
                                    </p:set>
                                    <p:animEffect transition="in" filter="wipe(down)">
                                      <p:cBhvr>
                                        <p:cTn id="78" dur="500"/>
                                        <p:tgtEl>
                                          <p:spTgt spid="1028"/>
                                        </p:tgtEl>
                                      </p:cBhvr>
                                    </p:animEffect>
                                  </p:childTnLst>
                                </p:cTn>
                              </p:par>
                              <p:par>
                                <p:cTn id="79" presetID="22" presetClass="entr" presetSubtype="4" repeatCount="indefinite"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10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path" presetSubtype="0" accel="50000" decel="50000" fill="hold" nodeType="clickEffect">
                                  <p:stCondLst>
                                    <p:cond delay="0"/>
                                  </p:stCondLst>
                                  <p:childTnLst>
                                    <p:animMotion origin="layout" path="M -4.16667E-7 -1.48148E-6 L 0.27214 0.52107 " pathEditMode="relative" rAng="0" ptsTypes="AA">
                                      <p:cBhvr>
                                        <p:cTn id="85" dur="2000" fill="hold"/>
                                        <p:tgtEl>
                                          <p:spTgt spid="31"/>
                                        </p:tgtEl>
                                        <p:attrNameLst>
                                          <p:attrName>ppt_x</p:attrName>
                                          <p:attrName>ppt_y</p:attrName>
                                        </p:attrNameLst>
                                      </p:cBhvr>
                                      <p:rCtr x="13607" y="26042"/>
                                    </p:animMotion>
                                  </p:childTnLst>
                                </p:cTn>
                              </p:par>
                            </p:childTnLst>
                          </p:cTn>
                        </p:par>
                      </p:childTnLst>
                    </p:cTn>
                  </p:par>
                  <p:par>
                    <p:cTn id="86" fill="hold">
                      <p:stCondLst>
                        <p:cond delay="indefinite"/>
                      </p:stCondLst>
                      <p:childTnLst>
                        <p:par>
                          <p:cTn id="87" fill="hold">
                            <p:stCondLst>
                              <p:cond delay="0"/>
                            </p:stCondLst>
                            <p:childTnLst>
                              <p:par>
                                <p:cTn id="88" presetID="49" presetClass="path" presetSubtype="0" accel="50000" decel="50000" fill="hold" nodeType="clickEffect">
                                  <p:stCondLst>
                                    <p:cond delay="0"/>
                                  </p:stCondLst>
                                  <p:childTnLst>
                                    <p:animMotion origin="layout" path="M -3.125E-6 -3.7037E-6 L 0.25756 0.34121 " pathEditMode="relative" rAng="0" ptsTypes="AA">
                                      <p:cBhvr>
                                        <p:cTn id="89" dur="2000" fill="hold"/>
                                        <p:tgtEl>
                                          <p:spTgt spid="32"/>
                                        </p:tgtEl>
                                        <p:attrNameLst>
                                          <p:attrName>ppt_x</p:attrName>
                                          <p:attrName>ppt_y</p:attrName>
                                        </p:attrNameLst>
                                      </p:cBhvr>
                                      <p:rCtr x="12878" y="17060"/>
                                    </p:animMotion>
                                  </p:childTnLst>
                                </p:cTn>
                              </p:par>
                            </p:childTnLst>
                          </p:cTn>
                        </p:par>
                      </p:childTnLst>
                    </p:cTn>
                  </p:par>
                  <p:par>
                    <p:cTn id="90" fill="hold">
                      <p:stCondLst>
                        <p:cond delay="indefinite"/>
                      </p:stCondLst>
                      <p:childTnLst>
                        <p:par>
                          <p:cTn id="91" fill="hold">
                            <p:stCondLst>
                              <p:cond delay="0"/>
                            </p:stCondLst>
                            <p:childTnLst>
                              <p:par>
                                <p:cTn id="92" presetID="49" presetClass="path" presetSubtype="0" accel="50000" decel="50000" fill="hold" nodeType="clickEffect">
                                  <p:stCondLst>
                                    <p:cond delay="0"/>
                                  </p:stCondLst>
                                  <p:childTnLst>
                                    <p:animMotion origin="layout" path="M 4.16667E-7 3.7037E-7 L 0.3112 0.2669 " pathEditMode="relative" rAng="0" ptsTypes="AA">
                                      <p:cBhvr>
                                        <p:cTn id="93" dur="2000" fill="hold"/>
                                        <p:tgtEl>
                                          <p:spTgt spid="33"/>
                                        </p:tgtEl>
                                        <p:attrNameLst>
                                          <p:attrName>ppt_x</p:attrName>
                                          <p:attrName>ppt_y</p:attrName>
                                        </p:attrNameLst>
                                      </p:cBhvr>
                                      <p:rCtr x="15560" y="1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4" repeatCount="indefinite" fill="hold" display="0">
                  <p:stCondLst>
                    <p:cond delay="indefinite"/>
                  </p:stCondLst>
                  <p:endCondLst>
                    <p:cond evt="onStopAudio" delay="0">
                      <p:tgtEl>
                        <p:sldTgt/>
                      </p:tgtEl>
                    </p:cond>
                  </p:endCondLst>
                </p:cTn>
                <p:tgtEl>
                  <p:spTgt spid="35"/>
                </p:tgtEl>
              </p:cMediaNode>
            </p:audio>
          </p:childTnLst>
        </p:cTn>
      </p:par>
    </p:tnLst>
    <p:bldLst>
      <p:bldP spid="2" grpId="0" animBg="1"/>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2">
            <a:extLst>
              <a:ext uri="{28A0092B-C50C-407E-A947-70E740481C1C}">
                <a14:useLocalDpi xmlns:a14="http://schemas.microsoft.com/office/drawing/2010/main" val="0"/>
              </a:ext>
            </a:extLst>
          </a:blip>
          <a:srcRect t="21328" b="22863"/>
          <a:stretch/>
        </p:blipFill>
        <p:spPr>
          <a:xfrm>
            <a:off x="3548097" y="-883699"/>
            <a:ext cx="9113759" cy="5086265"/>
          </a:xfrm>
          <a:prstGeom prst="rect">
            <a:avLst/>
          </a:prstGeom>
        </p:spPr>
      </p:pic>
      <p:pic>
        <p:nvPicPr>
          <p:cNvPr id="3" name="图片 9">
            <a:extLst>
              <a:ext uri="{FF2B5EF4-FFF2-40B4-BE49-F238E27FC236}">
                <a16:creationId xmlns:a16="http://schemas.microsoft.com/office/drawing/2014/main" id="{C5690914-A9E7-4922-880A-F99364A96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801" y="-1266522"/>
            <a:ext cx="4363713" cy="4363713"/>
          </a:xfrm>
          <a:prstGeom prst="rect">
            <a:avLst/>
          </a:prstGeom>
        </p:spPr>
      </p:pic>
      <p:pic>
        <p:nvPicPr>
          <p:cNvPr id="4" name="图片 8">
            <a:extLst>
              <a:ext uri="{FF2B5EF4-FFF2-40B4-BE49-F238E27FC236}">
                <a16:creationId xmlns:a16="http://schemas.microsoft.com/office/drawing/2014/main" id="{3693575C-10F6-EE4C-B847-4520B2A6BFD8}"/>
              </a:ext>
            </a:extLst>
          </p:cNvPr>
          <p:cNvPicPr>
            <a:picLocks noChangeAspect="1"/>
          </p:cNvPicPr>
          <p:nvPr/>
        </p:nvPicPr>
        <p:blipFill rotWithShape="1">
          <a:blip r:embed="rId4">
            <a:extLst>
              <a:ext uri="{28A0092B-C50C-407E-A947-70E740481C1C}">
                <a14:useLocalDpi xmlns:a14="http://schemas.microsoft.com/office/drawing/2010/main" val="0"/>
              </a:ext>
            </a:extLst>
          </a:blip>
          <a:srcRect l="3357" t="3897" r="72099" b="65660"/>
          <a:stretch>
            <a:fillRect/>
          </a:stretch>
        </p:blipFill>
        <p:spPr>
          <a:xfrm>
            <a:off x="-506750" y="-571924"/>
            <a:ext cx="2959735" cy="2065020"/>
          </a:xfrm>
          <a:prstGeom prst="rect">
            <a:avLst/>
          </a:prstGeom>
        </p:spPr>
      </p:pic>
      <p:pic>
        <p:nvPicPr>
          <p:cNvPr id="3074" name="Picture 2" descr="Cá»ng chiÃªng TÃ¢y NguyÃªn - Kiá»t tÃ¡c vÄn hÃ³a cá»§a nhÃ¢n dÃ¢n | Resource | CÃ¢u láº¡c  bá» lá»¯ hÃ nh Unesco HÃ  Ná»i - HUTC"/>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9057" y="3624201"/>
            <a:ext cx="4572000" cy="29816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Tráº£i nghiá»m khÃ´ng gian TÃ¢y NguyÃªn táº¡i LÃ ng VÄn hÃ³a | baotintuc.vn"/>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9057" y="440702"/>
            <a:ext cx="4511489" cy="28704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8" name="Picture 6" descr="Báº£o tá»n vÄn hÃ³a cá»ng chiÃªng TÃ¢y NguyÃªn | Táº¡p chÃ­ du lá»ch"/>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934200" y="3624200"/>
            <a:ext cx="4593438" cy="29816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randombar(horizontal)">
                                      <p:cBhvr>
                                        <p:cTn id="20" dur="500"/>
                                        <p:tgtEl>
                                          <p:spTgt spid="3078"/>
                                        </p:tgtEl>
                                      </p:cBhvr>
                                    </p:animEffect>
                                  </p:childTnLst>
                                </p:cTn>
                              </p:par>
                            </p:childTnLst>
                          </p:cTn>
                        </p:par>
                        <p:par>
                          <p:cTn id="21" fill="hold">
                            <p:stCondLst>
                              <p:cond delay="3000"/>
                            </p:stCondLst>
                            <p:childTnLst>
                              <p:par>
                                <p:cTn id="22" presetID="14" presetClass="entr" presetSubtype="10"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par>
                          <p:cTn id="25" fill="hold">
                            <p:stCondLst>
                              <p:cond delay="3500"/>
                            </p:stCondLst>
                            <p:childTnLst>
                              <p:par>
                                <p:cTn id="26" presetID="14" presetClass="entr" presetSubtype="10" fill="hold" nodeType="after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randombar(horizontal)">
                                      <p:cBhvr>
                                        <p:cTn id="2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2">
            <a:extLst>
              <a:ext uri="{28A0092B-C50C-407E-A947-70E740481C1C}">
                <a14:useLocalDpi xmlns:a14="http://schemas.microsoft.com/office/drawing/2010/main" val="0"/>
              </a:ext>
            </a:extLst>
          </a:blip>
          <a:srcRect l="3357" t="3897" r="72099" b="65660"/>
          <a:stretch>
            <a:fillRect/>
          </a:stretch>
        </p:blipFill>
        <p:spPr>
          <a:xfrm rot="21428019">
            <a:off x="-1137225" y="-832051"/>
            <a:ext cx="2920331" cy="2037528"/>
          </a:xfrm>
          <a:prstGeom prst="rect">
            <a:avLst/>
          </a:prstGeom>
        </p:spPr>
      </p:pic>
      <p:pic>
        <p:nvPicPr>
          <p:cNvPr id="6"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28457"/>
            <a:ext cx="12192000" cy="1449659"/>
          </a:xfrm>
          <a:prstGeom prst="rect">
            <a:avLst/>
          </a:prstGeom>
        </p:spPr>
      </p:pic>
      <p:pic>
        <p:nvPicPr>
          <p:cNvPr id="110595" name="Picture 9"/>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4198" y="337456"/>
            <a:ext cx="6602914" cy="6389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7391400" y="337456"/>
            <a:ext cx="4539343" cy="6389916"/>
          </a:xfrm>
          <a:prstGeom prst="roundRect">
            <a:avLst/>
          </a:prstGeom>
          <a:solidFill>
            <a:srgbClr val="BD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Cồng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chiêng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lớn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kỉ</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lục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Việt</a:t>
            </a:r>
            <a:r>
              <a:rPr lang="en-US" altLang="en-US" sz="3600" dirty="0">
                <a:solidFill>
                  <a:schemeClr val="accent1"/>
                </a:solidFill>
                <a:latin typeface="UTM ViceroyJF" panose="02040603050506020204" pitchFamily="18" charset="0"/>
              </a:rPr>
              <a:t> Nam </a:t>
            </a:r>
            <a:r>
              <a:rPr lang="en-US" altLang="en-US" sz="3600" dirty="0" err="1">
                <a:solidFill>
                  <a:schemeClr val="accent1"/>
                </a:solidFill>
                <a:latin typeface="UTM ViceroyJF" panose="02040603050506020204" pitchFamily="18" charset="0"/>
              </a:rPr>
              <a:t>có</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đường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kính</a:t>
            </a:r>
            <a:r>
              <a:rPr lang="en-US" altLang="en-US" sz="3600" dirty="0">
                <a:solidFill>
                  <a:schemeClr val="accent1"/>
                </a:solidFill>
                <a:latin typeface="UTM ViceroyJF" panose="02040603050506020204" pitchFamily="18" charset="0"/>
              </a:rPr>
              <a:t> 2,5m , </a:t>
            </a:r>
            <a:r>
              <a:rPr lang="en-US" altLang="en-US" sz="3600" dirty="0" err="1">
                <a:solidFill>
                  <a:schemeClr val="accent1"/>
                </a:solidFill>
                <a:latin typeface="UTM ViceroyJF" panose="02040603050506020204" pitchFamily="18" charset="0"/>
              </a:rPr>
              <a:t>nặng</a:t>
            </a:r>
            <a:r>
              <a:rPr lang="en-US" altLang="en-US" sz="3600" dirty="0">
                <a:solidFill>
                  <a:schemeClr val="accent1"/>
                </a:solidFill>
                <a:latin typeface="UTM ViceroyJF" panose="02040603050506020204" pitchFamily="18" charset="0"/>
              </a:rPr>
              <a:t> 7000 kg do </a:t>
            </a:r>
            <a:r>
              <a:rPr lang="en-US" altLang="en-US" sz="3600" dirty="0" err="1">
                <a:solidFill>
                  <a:schemeClr val="accent1"/>
                </a:solidFill>
                <a:latin typeface="UTM ViceroyJF" panose="02040603050506020204" pitchFamily="18" charset="0"/>
              </a:rPr>
              <a:t>các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nghệ</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nhân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làng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đúc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Phước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Kiều</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xã</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Điện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Phương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huyện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Điện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Bàn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Quảng</a:t>
            </a:r>
            <a:r>
              <a:rPr lang="en-US" altLang="en-US" sz="3600" dirty="0">
                <a:solidFill>
                  <a:schemeClr val="accent1"/>
                </a:solidFill>
                <a:latin typeface="UTM ViceroyJF" panose="02040603050506020204" pitchFamily="18" charset="0"/>
              </a:rPr>
              <a:t> Nam) </a:t>
            </a:r>
            <a:r>
              <a:rPr lang="en-US" altLang="en-US" sz="3600" dirty="0" err="1">
                <a:solidFill>
                  <a:schemeClr val="accent1"/>
                </a:solidFill>
                <a:latin typeface="UTM ViceroyJF" panose="02040603050506020204" pitchFamily="18" charset="0"/>
              </a:rPr>
              <a:t>đúc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trong</a:t>
            </a:r>
            <a:r>
              <a:rPr lang="en-US" altLang="en-US" sz="3600" dirty="0">
                <a:solidFill>
                  <a:schemeClr val="accent1"/>
                </a:solidFill>
                <a:latin typeface="UTM ViceroyJF" panose="02040603050506020204" pitchFamily="18" charset="0"/>
              </a:rPr>
              <a:t> 90 </a:t>
            </a:r>
            <a:r>
              <a:rPr lang="en-US" altLang="en-US" sz="3600" dirty="0" err="1">
                <a:solidFill>
                  <a:schemeClr val="accent1"/>
                </a:solidFill>
                <a:latin typeface="UTM ViceroyJF" panose="02040603050506020204" pitchFamily="18" charset="0"/>
              </a:rPr>
              <a:t>ngày</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với</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nguyên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liệu</a:t>
            </a:r>
            <a:r>
              <a:rPr lang="en-US" altLang="en-US" sz="3600" dirty="0">
                <a:solidFill>
                  <a:schemeClr val="accent1"/>
                </a:solidFill>
                <a:latin typeface="UTM ViceroyJF" panose="02040603050506020204" pitchFamily="18" charset="0"/>
              </a:rPr>
              <a:t> 1 </a:t>
            </a:r>
            <a:r>
              <a:rPr lang="en-US" altLang="en-US" sz="3600" dirty="0" err="1">
                <a:solidFill>
                  <a:schemeClr val="accent1"/>
                </a:solidFill>
                <a:latin typeface="UTM ViceroyJF" panose="02040603050506020204" pitchFamily="18" charset="0"/>
              </a:rPr>
              <a:t>tấn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và</a:t>
            </a:r>
            <a:r>
              <a:rPr lang="en-US" altLang="en-US" sz="3600" dirty="0">
                <a:solidFill>
                  <a:schemeClr val="accent1"/>
                </a:solidFill>
                <a:latin typeface="UTM ViceroyJF" panose="02040603050506020204" pitchFamily="18" charset="0"/>
              </a:rPr>
              <a:t> 1 </a:t>
            </a:r>
            <a:r>
              <a:rPr lang="en-US" altLang="en-US" sz="3600" dirty="0" err="1">
                <a:solidFill>
                  <a:schemeClr val="accent1"/>
                </a:solidFill>
                <a:latin typeface="UTM ViceroyJF" panose="02040603050506020204" pitchFamily="18" charset="0"/>
              </a:rPr>
              <a:t>tạ</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thiếc</a:t>
            </a:r>
            <a:r>
              <a:rPr lang="en-US" altLang="en-US" sz="3600" dirty="0">
                <a:solidFill>
                  <a:schemeClr val="accent1"/>
                </a:solidFill>
                <a:latin typeface="UTM ViceroyJF" panose="02040603050506020204" pitchFamily="18" charset="0"/>
              </a:rPr>
              <a:t>.</a:t>
            </a:r>
            <a:endParaRPr lang="en-US" sz="3600" dirty="0">
              <a:solidFill>
                <a:schemeClr val="accent1"/>
              </a:solidFill>
            </a:endParaRPr>
          </a:p>
        </p:txBody>
      </p:sp>
      <p:pic>
        <p:nvPicPr>
          <p:cNvPr id="8" name="图片 2">
            <a:extLst>
              <a:ext uri="{FF2B5EF4-FFF2-40B4-BE49-F238E27FC236}">
                <a16:creationId xmlns:a16="http://schemas.microsoft.com/office/drawing/2014/main" id="{E8FDE3C3-655E-4310-94E5-32C38DAD8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8752" y="-107202"/>
            <a:ext cx="1183981" cy="1518092"/>
          </a:xfrm>
          <a:prstGeom prst="rect">
            <a:avLst/>
          </a:prstGeom>
        </p:spPr>
      </p:pic>
      <p:sp>
        <p:nvSpPr>
          <p:cNvPr id="9" name="TextBox 8"/>
          <p:cNvSpPr txBox="1"/>
          <p:nvPr/>
        </p:nvSpPr>
        <p:spPr>
          <a:xfrm>
            <a:off x="10954437" y="6542706"/>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55856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10595"/>
                                        </p:tgtEl>
                                        <p:attrNameLst>
                                          <p:attrName>style.visibility</p:attrName>
                                        </p:attrNameLst>
                                      </p:cBhvr>
                                      <p:to>
                                        <p:strVal val="visible"/>
                                      </p:to>
                                    </p:set>
                                    <p:animEffect transition="in" filter="fade">
                                      <p:cBhvr>
                                        <p:cTn id="18" dur="1000"/>
                                        <p:tgtEl>
                                          <p:spTgt spid="110595"/>
                                        </p:tgtEl>
                                      </p:cBhvr>
                                    </p:animEffect>
                                    <p:anim calcmode="lin" valueType="num">
                                      <p:cBhvr>
                                        <p:cTn id="19" dur="1000" fill="hold"/>
                                        <p:tgtEl>
                                          <p:spTgt spid="110595"/>
                                        </p:tgtEl>
                                        <p:attrNameLst>
                                          <p:attrName>ppt_x</p:attrName>
                                        </p:attrNameLst>
                                      </p:cBhvr>
                                      <p:tavLst>
                                        <p:tav tm="0">
                                          <p:val>
                                            <p:strVal val="#ppt_x"/>
                                          </p:val>
                                        </p:tav>
                                        <p:tav tm="100000">
                                          <p:val>
                                            <p:strVal val="#ppt_x"/>
                                          </p:val>
                                        </p:tav>
                                      </p:tavLst>
                                    </p:anim>
                                    <p:anim calcmode="lin" valueType="num">
                                      <p:cBhvr>
                                        <p:cTn id="20" dur="1000" fill="hold"/>
                                        <p:tgtEl>
                                          <p:spTgt spid="11059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1628" y="346784"/>
            <a:ext cx="11168743" cy="5596850"/>
            <a:chOff x="1393903" y="363827"/>
            <a:chExt cx="8798312" cy="5144872"/>
          </a:xfrm>
        </p:grpSpPr>
        <p:sp>
          <p:nvSpPr>
            <p:cNvPr id="12" name="Rounded Rectangle 1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3" name="Rounded Rectangle 12"/>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6010507"/>
            <a:ext cx="12192000" cy="847492"/>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180" y="4559156"/>
            <a:ext cx="2298844" cy="2298844"/>
          </a:xfrm>
          <a:prstGeom prst="rect">
            <a:avLst/>
          </a:prstGeom>
        </p:spPr>
      </p:pic>
      <p:sp>
        <p:nvSpPr>
          <p:cNvPr id="11" name="Rectangle 10"/>
          <p:cNvSpPr/>
          <p:nvPr/>
        </p:nvSpPr>
        <p:spPr>
          <a:xfrm>
            <a:off x="504272" y="1233747"/>
            <a:ext cx="10450571" cy="4154984"/>
          </a:xfrm>
          <a:prstGeom prst="rect">
            <a:avLst/>
          </a:prstGeom>
        </p:spPr>
        <p:txBody>
          <a:bodyPr wrap="square">
            <a:spAutoFit/>
          </a:bodyPr>
          <a:lstStyle/>
          <a:p>
            <a:pPr lvl="1" algn="just"/>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gỗ</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đang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ôm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giất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làm</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nàm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người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bỗng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thấy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xuấc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xuất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ta </a:t>
            </a:r>
            <a:r>
              <a:rPr lang="en-US" altLang="en-US" sz="2400" dirty="0" err="1" smtClean="0">
                <a:solidFill>
                  <a:srgbClr val="006699"/>
                </a:solidFill>
                <a:latin typeface="Cambria" panose="02040503050406030204" pitchFamily="18" charset="0"/>
                <a:ea typeface="Cambria" panose="02040503050406030204" pitchFamily="18" charset="0"/>
              </a:rPr>
              <a:t>cầm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quạt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giấy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che</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lửa</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nửa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mặt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láo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lấc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láo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nấc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náo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nhìn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quanh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rồi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cất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khàn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khàn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hỏi</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buFontTx/>
              <a:buChar char="-"/>
            </a:pP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Còn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ai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thức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không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đấy</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buFontTx/>
              <a:buChar char="-"/>
            </a:pP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Có</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đây</a:t>
            </a:r>
            <a:r>
              <a:rPr lang="en-US" altLang="en-US" sz="2400" dirty="0" smtClean="0">
                <a:solidFill>
                  <a:srgbClr val="006699"/>
                </a:solidFill>
                <a:latin typeface="Cambria" panose="02040503050406030204" pitchFamily="18" charset="0"/>
                <a:ea typeface="Cambria" panose="02040503050406030204" pitchFamily="18" charset="0"/>
              </a:rPr>
              <a:t>! –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lên</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nên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Thế</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nhất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khỏi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đinh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cầm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chiếc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quạt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phẩy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nhẹ</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Tức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thì</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hai</a:t>
            </a:r>
            <a:r>
              <a:rPr lang="en-US" altLang="en-US" sz="2400" dirty="0" smtClean="0">
                <a:solidFill>
                  <a:srgbClr val="006699"/>
                </a:solidFill>
                <a:latin typeface="Cambria" panose="02040503050406030204" pitchFamily="18" charset="0"/>
                <a:ea typeface="Cambria" panose="02040503050406030204" pitchFamily="18" charset="0"/>
              </a:rPr>
              <a:t> con </a:t>
            </a:r>
            <a:r>
              <a:rPr lang="en-US" altLang="en-US" sz="2400" dirty="0" err="1" smtClean="0">
                <a:solidFill>
                  <a:srgbClr val="006699"/>
                </a:solidFill>
                <a:latin typeface="Cambria" panose="02040503050406030204" pitchFamily="18" charset="0"/>
                <a:ea typeface="Cambria" panose="02040503050406030204" pitchFamily="18" charset="0"/>
              </a:rPr>
              <a:t>mắt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của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đầu</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qua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mấp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máy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chân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tay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cựa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quậy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đặt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xuống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đất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lảo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trên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chân</a:t>
            </a:r>
            <a:r>
              <a:rPr lang="en-US" altLang="en-US" sz="2400" dirty="0" smtClean="0">
                <a:solidFill>
                  <a:srgbClr val="006699"/>
                </a:solidFill>
                <a:latin typeface="Cambria" panose="02040503050406030204" pitchFamily="18" charset="0"/>
                <a:ea typeface="Cambria" panose="02040503050406030204" pitchFamily="18" charset="0"/>
              </a:rPr>
              <a:t> run </a:t>
            </a:r>
            <a:r>
              <a:rPr lang="en-US" altLang="en-US" sz="2400" dirty="0" err="1" smtClean="0">
                <a:solidFill>
                  <a:srgbClr val="006699"/>
                </a:solidFill>
                <a:latin typeface="Cambria" panose="02040503050406030204" pitchFamily="18" charset="0"/>
                <a:ea typeface="Cambria" panose="02040503050406030204" pitchFamily="18" charset="0"/>
              </a:rPr>
              <a:t>rẩy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rồi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rùng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mình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thở</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thậc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thật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dài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biến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thành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người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bằng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xương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bằng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thịt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lắm</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nắm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tay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dắt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theo.</a:t>
            </a:r>
            <a:endParaRPr lang="en-US" altLang="en-US" sz="2400" dirty="0">
              <a:solidFill>
                <a:srgbClr val="006699"/>
              </a:solidFill>
              <a:latin typeface="Cambria" panose="02040503050406030204" pitchFamily="18" charset="0"/>
              <a:ea typeface="Cambria" panose="02040503050406030204" pitchFamily="18" charset="0"/>
            </a:endParaRPr>
          </a:p>
        </p:txBody>
      </p:sp>
      <p:sp>
        <p:nvSpPr>
          <p:cNvPr id="17" name="Rounded Rectangle 16"/>
          <p:cNvSpPr/>
          <p:nvPr/>
        </p:nvSpPr>
        <p:spPr>
          <a:xfrm>
            <a:off x="1643743" y="74622"/>
            <a:ext cx="8700993" cy="942032"/>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spcBef>
                <a:spcPct val="20000"/>
              </a:spcBef>
              <a:buClr>
                <a:srgbClr val="CC99FF"/>
              </a:buClr>
            </a:pPr>
            <a:r>
              <a:rPr lang="en-US" altLang="en-US" sz="2400" b="1" i="1" dirty="0" err="1" smtClean="0">
                <a:solidFill>
                  <a:schemeClr val="accent1"/>
                </a:solidFill>
                <a:latin typeface="Cambria" panose="02040503050406030204" pitchFamily="18" charset="0"/>
                <a:ea typeface="Cambria" panose="02040503050406030204" pitchFamily="18" charset="0"/>
              </a:rPr>
              <a:t>Bài</a:t>
            </a:r>
            <a:r>
              <a:rPr lang="en-US" altLang="en-US" sz="2400" b="1" i="1" dirty="0" smtClean="0">
                <a:solidFill>
                  <a:schemeClr val="accent1"/>
                </a:solidFill>
                <a:latin typeface="Cambria" panose="02040503050406030204" pitchFamily="18" charset="0"/>
                <a:ea typeface="Cambria" panose="02040503050406030204" pitchFamily="18" charset="0"/>
              </a:rPr>
              <a:t> 3: </a:t>
            </a:r>
            <a:r>
              <a:rPr lang="en-US" altLang="en-US" sz="2400" b="1" i="1" dirty="0" err="1" smtClean="0">
                <a:solidFill>
                  <a:schemeClr val="accent1"/>
                </a:solidFill>
                <a:latin typeface="Cambria" panose="02040503050406030204" pitchFamily="18" charset="0"/>
                <a:ea typeface="Cambria" panose="02040503050406030204" pitchFamily="18" charset="0"/>
              </a:rPr>
              <a:t>Chọn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từ</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viết</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đúng</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chính</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tả</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trong</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ngoặc</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đơn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để</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hoàn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chỉnh</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các</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câu</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văn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dưới</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đây</a:t>
            </a:r>
            <a:r>
              <a:rPr lang="en-US" altLang="en-US" sz="2400" b="1" i="1" dirty="0" smtClean="0">
                <a:solidFill>
                  <a:schemeClr val="accent1"/>
                </a:solidFill>
                <a:latin typeface="Cambria" panose="02040503050406030204" pitchFamily="18" charset="0"/>
                <a:ea typeface="Cambria" panose="02040503050406030204" pitchFamily="18" charset="0"/>
              </a:rPr>
              <a:t>.</a:t>
            </a:r>
            <a:endParaRPr lang="en-US" altLang="en-US" sz="2400" b="1" i="1" dirty="0">
              <a:solidFill>
                <a:schemeClr val="accent1"/>
              </a:solidFill>
              <a:latin typeface="Cambria" panose="02040503050406030204" pitchFamily="18" charset="0"/>
              <a:ea typeface="Cambria" panose="02040503050406030204" pitchFamily="18" charset="0"/>
            </a:endParaRPr>
          </a:p>
        </p:txBody>
      </p:sp>
      <p:sp>
        <p:nvSpPr>
          <p:cNvPr id="23" name="Oval 22"/>
          <p:cNvSpPr>
            <a:spLocks noChangeArrowheads="1"/>
          </p:cNvSpPr>
          <p:nvPr/>
        </p:nvSpPr>
        <p:spPr bwMode="auto">
          <a:xfrm>
            <a:off x="4933101" y="1211570"/>
            <a:ext cx="674783"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4" name="Oval 23"/>
          <p:cNvSpPr>
            <a:spLocks noChangeArrowheads="1"/>
          </p:cNvSpPr>
          <p:nvPr/>
        </p:nvSpPr>
        <p:spPr bwMode="auto">
          <a:xfrm>
            <a:off x="7101081" y="1211570"/>
            <a:ext cx="731912"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5" name="Oval 24"/>
          <p:cNvSpPr>
            <a:spLocks noChangeArrowheads="1"/>
          </p:cNvSpPr>
          <p:nvPr/>
        </p:nvSpPr>
        <p:spPr bwMode="auto">
          <a:xfrm>
            <a:off x="1801238" y="1601394"/>
            <a:ext cx="809760" cy="43672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6" name="Oval 25"/>
          <p:cNvSpPr>
            <a:spLocks noChangeArrowheads="1"/>
          </p:cNvSpPr>
          <p:nvPr/>
        </p:nvSpPr>
        <p:spPr bwMode="auto">
          <a:xfrm>
            <a:off x="9074382" y="1576881"/>
            <a:ext cx="639071"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7" name="Oval 26"/>
          <p:cNvSpPr>
            <a:spLocks noChangeArrowheads="1"/>
          </p:cNvSpPr>
          <p:nvPr/>
        </p:nvSpPr>
        <p:spPr bwMode="auto">
          <a:xfrm>
            <a:off x="1510770" y="1996839"/>
            <a:ext cx="1001075" cy="40893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8" name="Oval 27"/>
          <p:cNvSpPr>
            <a:spLocks noChangeArrowheads="1"/>
          </p:cNvSpPr>
          <p:nvPr/>
        </p:nvSpPr>
        <p:spPr bwMode="auto">
          <a:xfrm>
            <a:off x="7529969" y="1976966"/>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9" name="Oval 28"/>
          <p:cNvSpPr>
            <a:spLocks noChangeArrowheads="1"/>
          </p:cNvSpPr>
          <p:nvPr/>
        </p:nvSpPr>
        <p:spPr bwMode="auto">
          <a:xfrm>
            <a:off x="4658996" y="2705282"/>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0" name="Oval 29"/>
          <p:cNvSpPr>
            <a:spLocks noChangeArrowheads="1"/>
          </p:cNvSpPr>
          <p:nvPr/>
        </p:nvSpPr>
        <p:spPr bwMode="auto">
          <a:xfrm>
            <a:off x="3484943" y="3065719"/>
            <a:ext cx="738992"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1" name="Oval 30"/>
          <p:cNvSpPr>
            <a:spLocks noChangeArrowheads="1"/>
          </p:cNvSpPr>
          <p:nvPr/>
        </p:nvSpPr>
        <p:spPr bwMode="auto">
          <a:xfrm>
            <a:off x="9360867" y="3781896"/>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4" name="Oval 33"/>
          <p:cNvSpPr>
            <a:spLocks noChangeArrowheads="1"/>
          </p:cNvSpPr>
          <p:nvPr/>
        </p:nvSpPr>
        <p:spPr bwMode="auto">
          <a:xfrm>
            <a:off x="1032247" y="4165651"/>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5" name="Oval 34"/>
          <p:cNvSpPr>
            <a:spLocks noChangeArrowheads="1"/>
          </p:cNvSpPr>
          <p:nvPr/>
        </p:nvSpPr>
        <p:spPr bwMode="auto">
          <a:xfrm>
            <a:off x="1801237" y="4554109"/>
            <a:ext cx="710607" cy="40348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6" name="Oval 35"/>
          <p:cNvSpPr>
            <a:spLocks noChangeArrowheads="1"/>
          </p:cNvSpPr>
          <p:nvPr/>
        </p:nvSpPr>
        <p:spPr bwMode="auto">
          <a:xfrm>
            <a:off x="1670887" y="4955784"/>
            <a:ext cx="840957" cy="42952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Tree>
    <p:extLst>
      <p:ext uri="{BB962C8B-B14F-4D97-AF65-F5344CB8AC3E}">
        <p14:creationId xmlns:p14="http://schemas.microsoft.com/office/powerpoint/2010/main" val="2349481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 calcmode="lin" valueType="num">
                                      <p:cBhvr>
                                        <p:cTn id="37" dur="500" fill="hold"/>
                                        <p:tgtEl>
                                          <p:spTgt spid="23"/>
                                        </p:tgtEl>
                                        <p:attrNameLst>
                                          <p:attrName>style.rotation</p:attrName>
                                        </p:attrNameLst>
                                      </p:cBhvr>
                                      <p:tavLst>
                                        <p:tav tm="0">
                                          <p:val>
                                            <p:fltVal val="90"/>
                                          </p:val>
                                        </p:tav>
                                        <p:tav tm="100000">
                                          <p:val>
                                            <p:fltVal val="0"/>
                                          </p:val>
                                        </p:tav>
                                      </p:tavLst>
                                    </p:anim>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90"/>
                                          </p:val>
                                        </p:tav>
                                        <p:tav tm="100000">
                                          <p:val>
                                            <p:fltVal val="0"/>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90"/>
                                          </p:val>
                                        </p:tav>
                                        <p:tav tm="100000">
                                          <p:val>
                                            <p:fltVal val="0"/>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iterate type="lt">
                                    <p:tmPct val="500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 calcmode="lin" valueType="num">
                                      <p:cBhvr>
                                        <p:cTn id="61" dur="500" fill="hold"/>
                                        <p:tgtEl>
                                          <p:spTgt spid="26"/>
                                        </p:tgtEl>
                                        <p:attrNameLst>
                                          <p:attrName>style.rotation</p:attrName>
                                        </p:attrNameLst>
                                      </p:cBhvr>
                                      <p:tavLst>
                                        <p:tav tm="0">
                                          <p:val>
                                            <p:fltVal val="90"/>
                                          </p:val>
                                        </p:tav>
                                        <p:tav tm="100000">
                                          <p:val>
                                            <p:fltVal val="0"/>
                                          </p:val>
                                        </p:tav>
                                      </p:tavLst>
                                    </p:anim>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iterate type="lt">
                                    <p:tmPct val="5000"/>
                                  </p:iterate>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style.rotation</p:attrName>
                                        </p:attrNameLst>
                                      </p:cBhvr>
                                      <p:tavLst>
                                        <p:tav tm="0">
                                          <p:val>
                                            <p:fltVal val="90"/>
                                          </p:val>
                                        </p:tav>
                                        <p:tav tm="100000">
                                          <p:val>
                                            <p:fltVal val="0"/>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iterate type="lt">
                                    <p:tmPct val="5000"/>
                                  </p:iterate>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90"/>
                                          </p:val>
                                        </p:tav>
                                        <p:tav tm="100000">
                                          <p:val>
                                            <p:fltVal val="0"/>
                                          </p:val>
                                        </p:tav>
                                      </p:tavLst>
                                    </p:anim>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iterate type="lt">
                                    <p:tmPct val="5000"/>
                                  </p:iterate>
                                  <p:childTnLst>
                                    <p:set>
                                      <p:cBhvr>
                                        <p:cTn id="82" dur="1" fill="hold">
                                          <p:stCondLst>
                                            <p:cond delay="0"/>
                                          </p:stCondLst>
                                        </p:cTn>
                                        <p:tgtEl>
                                          <p:spTgt spid="29"/>
                                        </p:tgtEl>
                                        <p:attrNameLst>
                                          <p:attrName>style.visibility</p:attrName>
                                        </p:attrNameLst>
                                      </p:cBhvr>
                                      <p:to>
                                        <p:strVal val="visible"/>
                                      </p:to>
                                    </p:set>
                                    <p:anim calcmode="lin" valueType="num">
                                      <p:cBhvr>
                                        <p:cTn id="83" dur="500" fill="hold"/>
                                        <p:tgtEl>
                                          <p:spTgt spid="29"/>
                                        </p:tgtEl>
                                        <p:attrNameLst>
                                          <p:attrName>ppt_w</p:attrName>
                                        </p:attrNameLst>
                                      </p:cBhvr>
                                      <p:tavLst>
                                        <p:tav tm="0">
                                          <p:val>
                                            <p:fltVal val="0"/>
                                          </p:val>
                                        </p:tav>
                                        <p:tav tm="100000">
                                          <p:val>
                                            <p:strVal val="#ppt_w"/>
                                          </p:val>
                                        </p:tav>
                                      </p:tavLst>
                                    </p:anim>
                                    <p:anim calcmode="lin" valueType="num">
                                      <p:cBhvr>
                                        <p:cTn id="84" dur="500" fill="hold"/>
                                        <p:tgtEl>
                                          <p:spTgt spid="29"/>
                                        </p:tgtEl>
                                        <p:attrNameLst>
                                          <p:attrName>ppt_h</p:attrName>
                                        </p:attrNameLst>
                                      </p:cBhvr>
                                      <p:tavLst>
                                        <p:tav tm="0">
                                          <p:val>
                                            <p:fltVal val="0"/>
                                          </p:val>
                                        </p:tav>
                                        <p:tav tm="100000">
                                          <p:val>
                                            <p:strVal val="#ppt_h"/>
                                          </p:val>
                                        </p:tav>
                                      </p:tavLst>
                                    </p:anim>
                                    <p:anim calcmode="lin" valueType="num">
                                      <p:cBhvr>
                                        <p:cTn id="85" dur="500" fill="hold"/>
                                        <p:tgtEl>
                                          <p:spTgt spid="29"/>
                                        </p:tgtEl>
                                        <p:attrNameLst>
                                          <p:attrName>style.rotation</p:attrName>
                                        </p:attrNameLst>
                                      </p:cBhvr>
                                      <p:tavLst>
                                        <p:tav tm="0">
                                          <p:val>
                                            <p:fltVal val="90"/>
                                          </p:val>
                                        </p:tav>
                                        <p:tav tm="100000">
                                          <p:val>
                                            <p:fltVal val="0"/>
                                          </p:val>
                                        </p:tav>
                                      </p:tavLst>
                                    </p:anim>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iterate type="lt">
                                    <p:tmPct val="5000"/>
                                  </p:iterate>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 calcmode="lin" valueType="num">
                                      <p:cBhvr>
                                        <p:cTn id="93" dur="500" fill="hold"/>
                                        <p:tgtEl>
                                          <p:spTgt spid="30"/>
                                        </p:tgtEl>
                                        <p:attrNameLst>
                                          <p:attrName>style.rotation</p:attrName>
                                        </p:attrNameLst>
                                      </p:cBhvr>
                                      <p:tavLst>
                                        <p:tav tm="0">
                                          <p:val>
                                            <p:fltVal val="90"/>
                                          </p:val>
                                        </p:tav>
                                        <p:tav tm="100000">
                                          <p:val>
                                            <p:fltVal val="0"/>
                                          </p:val>
                                        </p:tav>
                                      </p:tavLst>
                                    </p:anim>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iterate type="lt">
                                    <p:tmPct val="5000"/>
                                  </p:iterate>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 calcmode="lin" valueType="num">
                                      <p:cBhvr>
                                        <p:cTn id="101" dur="500" fill="hold"/>
                                        <p:tgtEl>
                                          <p:spTgt spid="31"/>
                                        </p:tgtEl>
                                        <p:attrNameLst>
                                          <p:attrName>style.rotation</p:attrName>
                                        </p:attrNameLst>
                                      </p:cBhvr>
                                      <p:tavLst>
                                        <p:tav tm="0">
                                          <p:val>
                                            <p:fltVal val="90"/>
                                          </p:val>
                                        </p:tav>
                                        <p:tav tm="100000">
                                          <p:val>
                                            <p:fltVal val="0"/>
                                          </p:val>
                                        </p:tav>
                                      </p:tavLst>
                                    </p:anim>
                                    <p:animEffect transition="in" filter="fade">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iterate type="lt">
                                    <p:tmPct val="5000"/>
                                  </p:iterate>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fltVal val="0"/>
                                          </p:val>
                                        </p:tav>
                                        <p:tav tm="100000">
                                          <p:val>
                                            <p:strVal val="#ppt_w"/>
                                          </p:val>
                                        </p:tav>
                                      </p:tavLst>
                                    </p:anim>
                                    <p:anim calcmode="lin" valueType="num">
                                      <p:cBhvr>
                                        <p:cTn id="108" dur="500" fill="hold"/>
                                        <p:tgtEl>
                                          <p:spTgt spid="34"/>
                                        </p:tgtEl>
                                        <p:attrNameLst>
                                          <p:attrName>ppt_h</p:attrName>
                                        </p:attrNameLst>
                                      </p:cBhvr>
                                      <p:tavLst>
                                        <p:tav tm="0">
                                          <p:val>
                                            <p:fltVal val="0"/>
                                          </p:val>
                                        </p:tav>
                                        <p:tav tm="100000">
                                          <p:val>
                                            <p:strVal val="#ppt_h"/>
                                          </p:val>
                                        </p:tav>
                                      </p:tavLst>
                                    </p:anim>
                                    <p:anim calcmode="lin" valueType="num">
                                      <p:cBhvr>
                                        <p:cTn id="109" dur="500" fill="hold"/>
                                        <p:tgtEl>
                                          <p:spTgt spid="34"/>
                                        </p:tgtEl>
                                        <p:attrNameLst>
                                          <p:attrName>style.rotation</p:attrName>
                                        </p:attrNameLst>
                                      </p:cBhvr>
                                      <p:tavLst>
                                        <p:tav tm="0">
                                          <p:val>
                                            <p:fltVal val="90"/>
                                          </p:val>
                                        </p:tav>
                                        <p:tav tm="100000">
                                          <p:val>
                                            <p:fltVal val="0"/>
                                          </p:val>
                                        </p:tav>
                                      </p:tavLst>
                                    </p:anim>
                                    <p:animEffect transition="in" filter="fade">
                                      <p:cBhvr>
                                        <p:cTn id="110" dur="500"/>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iterate type="lt">
                                    <p:tmPct val="5000"/>
                                  </p:iterate>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fltVal val="0"/>
                                          </p:val>
                                        </p:tav>
                                        <p:tav tm="100000">
                                          <p:val>
                                            <p:strVal val="#ppt_w"/>
                                          </p:val>
                                        </p:tav>
                                      </p:tavLst>
                                    </p:anim>
                                    <p:anim calcmode="lin" valueType="num">
                                      <p:cBhvr>
                                        <p:cTn id="116" dur="500" fill="hold"/>
                                        <p:tgtEl>
                                          <p:spTgt spid="35"/>
                                        </p:tgtEl>
                                        <p:attrNameLst>
                                          <p:attrName>ppt_h</p:attrName>
                                        </p:attrNameLst>
                                      </p:cBhvr>
                                      <p:tavLst>
                                        <p:tav tm="0">
                                          <p:val>
                                            <p:fltVal val="0"/>
                                          </p:val>
                                        </p:tav>
                                        <p:tav tm="100000">
                                          <p:val>
                                            <p:strVal val="#ppt_h"/>
                                          </p:val>
                                        </p:tav>
                                      </p:tavLst>
                                    </p:anim>
                                    <p:anim calcmode="lin" valueType="num">
                                      <p:cBhvr>
                                        <p:cTn id="117" dur="500" fill="hold"/>
                                        <p:tgtEl>
                                          <p:spTgt spid="35"/>
                                        </p:tgtEl>
                                        <p:attrNameLst>
                                          <p:attrName>style.rotation</p:attrName>
                                        </p:attrNameLst>
                                      </p:cBhvr>
                                      <p:tavLst>
                                        <p:tav tm="0">
                                          <p:val>
                                            <p:fltVal val="90"/>
                                          </p:val>
                                        </p:tav>
                                        <p:tav tm="100000">
                                          <p:val>
                                            <p:fltVal val="0"/>
                                          </p:val>
                                        </p:tav>
                                      </p:tavLst>
                                    </p:anim>
                                    <p:animEffect transition="in" filter="fade">
                                      <p:cBhvr>
                                        <p:cTn id="118" dur="500"/>
                                        <p:tgtEl>
                                          <p:spTgt spid="35"/>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grpId="0" nodeType="clickEffect">
                                  <p:stCondLst>
                                    <p:cond delay="0"/>
                                  </p:stCondLst>
                                  <p:iterate type="lt">
                                    <p:tmPct val="5000"/>
                                  </p:iterate>
                                  <p:childTnLst>
                                    <p:set>
                                      <p:cBhvr>
                                        <p:cTn id="122" dur="1" fill="hold">
                                          <p:stCondLst>
                                            <p:cond delay="0"/>
                                          </p:stCondLst>
                                        </p:cTn>
                                        <p:tgtEl>
                                          <p:spTgt spid="36"/>
                                        </p:tgtEl>
                                        <p:attrNameLst>
                                          <p:attrName>style.visibility</p:attrName>
                                        </p:attrNameLst>
                                      </p:cBhvr>
                                      <p:to>
                                        <p:strVal val="visible"/>
                                      </p:to>
                                    </p:set>
                                    <p:anim calcmode="lin" valueType="num">
                                      <p:cBhvr>
                                        <p:cTn id="123" dur="500" fill="hold"/>
                                        <p:tgtEl>
                                          <p:spTgt spid="36"/>
                                        </p:tgtEl>
                                        <p:attrNameLst>
                                          <p:attrName>ppt_w</p:attrName>
                                        </p:attrNameLst>
                                      </p:cBhvr>
                                      <p:tavLst>
                                        <p:tav tm="0">
                                          <p:val>
                                            <p:fltVal val="0"/>
                                          </p:val>
                                        </p:tav>
                                        <p:tav tm="100000">
                                          <p:val>
                                            <p:strVal val="#ppt_w"/>
                                          </p:val>
                                        </p:tav>
                                      </p:tavLst>
                                    </p:anim>
                                    <p:anim calcmode="lin" valueType="num">
                                      <p:cBhvr>
                                        <p:cTn id="124" dur="500" fill="hold"/>
                                        <p:tgtEl>
                                          <p:spTgt spid="36"/>
                                        </p:tgtEl>
                                        <p:attrNameLst>
                                          <p:attrName>ppt_h</p:attrName>
                                        </p:attrNameLst>
                                      </p:cBhvr>
                                      <p:tavLst>
                                        <p:tav tm="0">
                                          <p:val>
                                            <p:fltVal val="0"/>
                                          </p:val>
                                        </p:tav>
                                        <p:tav tm="100000">
                                          <p:val>
                                            <p:strVal val="#ppt_h"/>
                                          </p:val>
                                        </p:tav>
                                      </p:tavLst>
                                    </p:anim>
                                    <p:anim calcmode="lin" valueType="num">
                                      <p:cBhvr>
                                        <p:cTn id="125" dur="500" fill="hold"/>
                                        <p:tgtEl>
                                          <p:spTgt spid="36"/>
                                        </p:tgtEl>
                                        <p:attrNameLst>
                                          <p:attrName>style.rotation</p:attrName>
                                        </p:attrNameLst>
                                      </p:cBhvr>
                                      <p:tavLst>
                                        <p:tav tm="0">
                                          <p:val>
                                            <p:fltVal val="90"/>
                                          </p:val>
                                        </p:tav>
                                        <p:tav tm="100000">
                                          <p:val>
                                            <p:fltVal val="0"/>
                                          </p:val>
                                        </p:tav>
                                      </p:tavLst>
                                    </p:anim>
                                    <p:animEffect transition="in" filter="fade">
                                      <p:cBhvr>
                                        <p:cTn id="1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19967">
            <a:off x="1775026" y="-179120"/>
            <a:ext cx="7631430" cy="5720080"/>
          </a:xfrm>
          <a:prstGeom prst="rect">
            <a:avLst/>
          </a:prstGeom>
        </p:spPr>
      </p:pic>
      <p:sp>
        <p:nvSpPr>
          <p:cNvPr id="11" name="文本框 10"/>
          <p:cNvSpPr txBox="1"/>
          <p:nvPr/>
        </p:nvSpPr>
        <p:spPr>
          <a:xfrm>
            <a:off x="2269706" y="2666038"/>
            <a:ext cx="6908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Chúc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các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em</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học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tốt</a:t>
            </a:r>
            <a:endParaRPr kumimoji="0" lang="zh-CN" altLang="en-US" sz="4800" b="1" i="0" u="none" strike="noStrike" kern="1200" cap="none" spc="300" normalizeH="0" baseline="0" noProof="0" dirty="0">
              <a:ln>
                <a:noFill/>
              </a:ln>
              <a:solidFill>
                <a:srgbClr val="8BCCE6"/>
              </a:solidFill>
              <a:effectLst/>
              <a:uLnTx/>
              <a:uFillTx/>
              <a:latin typeface="印品黑体" panose="00000500000000000000" pitchFamily="2" charset="-122"/>
              <a:ea typeface="印品黑体" panose="00000500000000000000" pitchFamily="2" charset="-122"/>
              <a:cs typeface="黑体-繁" panose="02000500000000000000" pitchFamily="2" charset="-122"/>
              <a:sym typeface="印品黑体" panose="00000500000000000000" pitchFamily="2" charset="-122"/>
            </a:endParaRPr>
          </a:p>
        </p:txBody>
      </p:sp>
    </p:spTree>
    <p:extLst>
      <p:ext uri="{BB962C8B-B14F-4D97-AF65-F5344CB8AC3E}">
        <p14:creationId xmlns:p14="http://schemas.microsoft.com/office/powerpoint/2010/main" val="9676477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6" presetClass="entr" presetSubtype="0" fill="hold" grpId="0" nodeType="withEffect">
                                  <p:stCondLst>
                                    <p:cond delay="250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par>
                                <p:cTn id="34" presetID="47"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50805"/>
      </p:ext>
    </p:extLst>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Ã£y NÃºi, Ngá»n NÃºi, Äá»i NÃºi, Táº£i HÃ¬nh NÃºi PNG 196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96607"/>
            <a:ext cx="12161731" cy="44386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37756" cy="923330"/>
            <a:chOff x="2056803" y="699389"/>
            <a:chExt cx="8637756" cy="923330"/>
          </a:xfrm>
        </p:grpSpPr>
        <p:pic>
          <p:nvPicPr>
            <p:cNvPr id="5" name="图片 1">
              <a:extLst>
                <a:ext uri="{FF2B5EF4-FFF2-40B4-BE49-F238E27FC236}">
                  <a16:creationId xmlns:a16="http://schemas.microsoft.com/office/drawing/2014/main" id="{B388675C-010A-43AE-8557-EC0307F85EE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6" name="文本框 2">
              <a:extLst>
                <a:ext uri="{FF2B5EF4-FFF2-40B4-BE49-F238E27FC236}">
                  <a16:creationId xmlns:a16="http://schemas.microsoft.com/office/drawing/2014/main" id="{36B689D1-0D66-46CA-A180-A4C5AC1A8D35}"/>
                </a:ext>
              </a:extLst>
            </p:cNvPr>
            <p:cNvSpPr txBox="1"/>
            <p:nvPr/>
          </p:nvSpPr>
          <p:spPr>
            <a:xfrm>
              <a:off x="2900465" y="699389"/>
              <a:ext cx="77940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smtClean="0">
                  <a:ln w="12700">
                    <a:solidFill>
                      <a:prstClr val="black">
                        <a:lumMod val="95000"/>
                        <a:lumOff val="5000"/>
                      </a:prstClr>
                    </a:solidFill>
                  </a:ln>
                  <a:solidFill>
                    <a:srgbClr val="FFA300"/>
                  </a:solidFill>
                  <a:effectLst/>
                  <a:uLnTx/>
                  <a:uFillTx/>
                  <a:latin typeface="UTM Flavour" panose="02040603050506020204" pitchFamily="18" charset="0"/>
                  <a:ea typeface="inpin heiti" charset="-122"/>
                  <a:cs typeface="+mn-cs"/>
                </a:rPr>
                <a:t>NỘI DUNG BÀI HỌC</a:t>
              </a:r>
              <a:endParaRPr kumimoji="0" lang="zh-CN" altLang="en-US" sz="5400" b="0" i="0" u="none" strike="noStrike" kern="1200" cap="none" spc="0" normalizeH="0" baseline="0" noProof="0" dirty="0">
                <a:ln w="12700">
                  <a:solidFill>
                    <a:prstClr val="black">
                      <a:lumMod val="95000"/>
                      <a:lumOff val="5000"/>
                    </a:prstClr>
                  </a:solidFill>
                </a:ln>
                <a:solidFill>
                  <a:srgbClr val="FFA300"/>
                </a:solidFill>
                <a:effectLst/>
                <a:uLnTx/>
                <a:uFillTx/>
                <a:latin typeface="UTM Flavour" panose="02040603050506020204" pitchFamily="18" charset="0"/>
                <a:ea typeface="inpin heiti" charset="-122"/>
                <a:cs typeface="+mn-cs"/>
              </a:endParaRPr>
            </a:p>
          </p:txBody>
        </p:sp>
      </p:grpSp>
      <p:grpSp>
        <p:nvGrpSpPr>
          <p:cNvPr id="15" name="组合 8"/>
          <p:cNvGrpSpPr/>
          <p:nvPr/>
        </p:nvGrpSpPr>
        <p:grpSpPr>
          <a:xfrm>
            <a:off x="515800" y="1846029"/>
            <a:ext cx="5406497" cy="3564703"/>
            <a:chOff x="927463" y="2113089"/>
            <a:chExt cx="2168434" cy="1461676"/>
          </a:xfrm>
        </p:grpSpPr>
        <p:sp>
          <p:nvSpPr>
            <p:cNvPr id="16" name="任意多边形 40"/>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7" name="任意多边形 39"/>
            <p:cNvSpPr/>
            <p:nvPr/>
          </p:nvSpPr>
          <p:spPr>
            <a:xfrm>
              <a:off x="1025416" y="2197106"/>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8" name="文本框 10"/>
            <p:cNvSpPr txBox="1"/>
            <p:nvPr/>
          </p:nvSpPr>
          <p:spPr>
            <a:xfrm>
              <a:off x="1323805" y="2498624"/>
              <a:ext cx="1293229" cy="9465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NGHE </a:t>
              </a: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VIẾT</a:t>
              </a:r>
              <a:endPar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grpSp>
        <p:nvGrpSpPr>
          <p:cNvPr id="19" name="组合 37"/>
          <p:cNvGrpSpPr/>
          <p:nvPr/>
        </p:nvGrpSpPr>
        <p:grpSpPr>
          <a:xfrm>
            <a:off x="6166521" y="1846029"/>
            <a:ext cx="5360195" cy="3586670"/>
            <a:chOff x="927463" y="2113089"/>
            <a:chExt cx="2168434" cy="1464686"/>
          </a:xfrm>
        </p:grpSpPr>
        <p:sp>
          <p:nvSpPr>
            <p:cNvPr id="20" name="任意多边形 38"/>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1" name="任意多边形 51"/>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2" name="文本框 52"/>
            <p:cNvSpPr txBox="1"/>
            <p:nvPr/>
          </p:nvSpPr>
          <p:spPr>
            <a:xfrm>
              <a:off x="1189771" y="2333478"/>
              <a:ext cx="1608507" cy="124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CHÍNH TẢ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pic>
        <p:nvPicPr>
          <p:cNvPr id="23" name="图片 3"/>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15133" y="5507092"/>
            <a:ext cx="12192000" cy="1321883"/>
          </a:xfrm>
          <a:prstGeom prst="rect">
            <a:avLst/>
          </a:prstGeom>
        </p:spPr>
      </p:pic>
      <p:sp>
        <p:nvSpPr>
          <p:cNvPr id="25" name="TextBox 24"/>
          <p:cNvSpPr txBox="1"/>
          <p:nvPr/>
        </p:nvSpPr>
        <p:spPr>
          <a:xfrm>
            <a:off x="10791025" y="645964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0000056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1+#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2000"/>
                                        <p:tgtEl>
                                          <p:spTgt spid="15"/>
                                        </p:tgtEl>
                                      </p:cBhvr>
                                    </p:animEffect>
                                  </p:childTnLst>
                                </p:cTn>
                              </p:par>
                              <p:par>
                                <p:cTn id="17" presetID="4"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9937A6-59C7-47F2-A2A5-44070C50F68C}"/>
              </a:ext>
            </a:extLst>
          </p:cNvPr>
          <p:cNvPicPr>
            <a:picLocks noChangeAspect="1"/>
          </p:cNvPicPr>
          <p:nvPr/>
        </p:nvPicPr>
        <p:blipFill rotWithShape="1">
          <a:blip r:embed="rId3">
            <a:extLst>
              <a:ext uri="{28A0092B-C50C-407E-A947-70E740481C1C}">
                <a14:useLocalDpi xmlns:a14="http://schemas.microsoft.com/office/drawing/2010/main" val="0"/>
              </a:ext>
            </a:extLst>
          </a:blip>
          <a:srcRect l="32877" t="71479" r="34690" b="-646"/>
          <a:stretch/>
        </p:blipFill>
        <p:spPr>
          <a:xfrm>
            <a:off x="-760164" y="42739"/>
            <a:ext cx="12952164" cy="6688567"/>
          </a:xfrm>
          <a:prstGeom prst="rect">
            <a:avLst/>
          </a:prstGeom>
        </p:spPr>
      </p:pic>
      <p:pic>
        <p:nvPicPr>
          <p:cNvPr id="11" name="图片 10">
            <a:extLst>
              <a:ext uri="{FF2B5EF4-FFF2-40B4-BE49-F238E27FC236}">
                <a16:creationId xmlns:a16="http://schemas.microsoft.com/office/drawing/2014/main" id="{3074A17F-DA84-6B4D-A7A7-593CA5A31E8E}"/>
              </a:ext>
            </a:extLst>
          </p:cNvPr>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0" y="5838940"/>
            <a:ext cx="12192000" cy="1019060"/>
          </a:xfrm>
          <a:prstGeom prst="rect">
            <a:avLst/>
          </a:prstGeom>
        </p:spPr>
      </p:pic>
      <p:sp>
        <p:nvSpPr>
          <p:cNvPr id="12" name="Rectangle 11"/>
          <p:cNvSpPr/>
          <p:nvPr/>
        </p:nvSpPr>
        <p:spPr>
          <a:xfrm>
            <a:off x="2832013" y="1786678"/>
            <a:ext cx="6831155" cy="2308324"/>
          </a:xfrm>
          <a:prstGeom prst="rect">
            <a:avLst/>
          </a:prstGeom>
          <a:solidFill>
            <a:srgbClr val="FCDDB2"/>
          </a:solidFill>
          <a:effectLst>
            <a:innerShdw blurRad="63500" dist="50800" dir="16200000">
              <a:prstClr val="black">
                <a:alpha val="50000"/>
              </a:prstClr>
            </a:innerShdw>
            <a:softEdge rad="12700"/>
          </a:effectLst>
          <a:scene3d>
            <a:camera prst="orthographicFront"/>
            <a:lightRig rig="threePt" dir="t"/>
          </a:scene3d>
          <a:sp3d>
            <a:bevelT w="139700" prst="cross"/>
          </a:sp3d>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 NON – TÀI LIỆU TIỂU HỌC CHUYÊN GIÁO ÁN ĐIỆN TỬ THEO TUẦN KHỐI 4 BÀI THAO GIẢNG – ELEARNING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sẻ</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 </a:t>
            </a:r>
            <a:endParaRPr kumimoji="0" lang="en-US" sz="24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Quà</a:t>
            </a:r>
            <a:r>
              <a:rPr kumimoji="0" lang="en-US" sz="2400" b="0" i="0" u="none" strike="noStrike" kern="1200" cap="none" spc="0" normalizeH="0" baseline="0" noProof="0" dirty="0" smtClean="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tặng</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Page: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24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SĐT ZALO : 0382348780 - 0984848929</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36972"/>
          <a:stretch/>
        </p:blipFill>
        <p:spPr>
          <a:xfrm>
            <a:off x="-2203938" y="-23891"/>
            <a:ext cx="2158129" cy="2304342"/>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6972"/>
          <a:stretch/>
        </p:blipFill>
        <p:spPr>
          <a:xfrm>
            <a:off x="-6984821" y="2280451"/>
            <a:ext cx="6224657" cy="6646377"/>
          </a:xfrm>
          <a:prstGeom prst="rect">
            <a:avLst/>
          </a:prstGeom>
        </p:spPr>
      </p:pic>
      <p:sp>
        <p:nvSpPr>
          <p:cNvPr id="7" name="TextBox 6"/>
          <p:cNvSpPr txBox="1"/>
          <p:nvPr/>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132918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quà tặng tiếp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theo sẽ được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cập nhật tại nhóm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 Tài liệu Tiểu học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a:t>
            </a: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bài giảng điện tử lớp 4 và quà tặng hằng tuần </a:t>
            </a:r>
            <a:b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smtClean="0">
              <a:solidFill>
                <a:srgbClr val="002060"/>
              </a:solidFill>
              <a:latin typeface="Times New Roman" panose="02020603050405020304" pitchFamily="18" charset="0"/>
              <a:cs typeface="Times New Roman" panose="02020603050405020304" pitchFamily="18" charset="0"/>
            </a:endParaRPr>
          </a:p>
          <a:p>
            <a:pPr algn="ctr"/>
            <a:r>
              <a:rPr lang="en-US" sz="24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smtClean="0">
                <a:solidFill>
                  <a:srgbClr val="002060"/>
                </a:solidFill>
                <a:latin typeface="Times New Roman" panose="02020603050405020304" pitchFamily="18" charset="0"/>
                <a:cs typeface="Times New Roman" panose="02020603050405020304" pitchFamily="18" charset="0"/>
              </a:rPr>
              <a:t>SĐT ZALO : </a:t>
            </a:r>
            <a:r>
              <a:rPr lang="en-US" sz="2400" u="sng" dirty="0" smtClean="0">
                <a:solidFill>
                  <a:srgbClr val="002060"/>
                </a:solidFill>
              </a:rPr>
              <a:t>0382348780</a:t>
            </a:r>
            <a:r>
              <a:rPr lang="en-US" sz="2400" dirty="0" smtClean="0">
                <a:solidFill>
                  <a:srgbClr val="002060"/>
                </a:solidFill>
              </a:rPr>
              <a:t> - </a:t>
            </a:r>
            <a:r>
              <a:rPr lang="en-US" sz="2400" u="sng" dirty="0">
                <a:solidFill>
                  <a:srgbClr val="002060"/>
                </a:solidFill>
              </a:rPr>
              <a:t>0984848929</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846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8053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3317" y="144031"/>
            <a:ext cx="10682868" cy="6010507"/>
            <a:chOff x="1393903" y="363827"/>
            <a:chExt cx="8798312" cy="5144872"/>
          </a:xfrm>
        </p:grpSpPr>
        <p:sp>
          <p:nvSpPr>
            <p:cNvPr id="12" name="Rounded Rectangle 1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3" name="Rounded Rectangle 12"/>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6010507"/>
            <a:ext cx="12192000" cy="847492"/>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34" y="4204010"/>
            <a:ext cx="2653990" cy="2653990"/>
          </a:xfrm>
          <a:prstGeom prst="rect">
            <a:avLst/>
          </a:prstGeom>
        </p:spPr>
      </p:pic>
      <p:sp>
        <p:nvSpPr>
          <p:cNvPr id="8" name="Rectangle 7"/>
          <p:cNvSpPr/>
          <p:nvPr/>
        </p:nvSpPr>
        <p:spPr>
          <a:xfrm>
            <a:off x="1298898" y="853177"/>
            <a:ext cx="8971376" cy="46905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Kiến thức:</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Nghe – viết lại đúng chính tả, trình bày đúng một đoạn văn</a:t>
            </a:r>
            <a:r>
              <a:rPr kumimoji="0" lang="nl-NL"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bài viết không mắc quá 5 lỗi trong bài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Làm đúng BT2a  phân biệt l/n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Kĩ 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Rèn kĩ năng viết đẹp, viết đúng chính tả.</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Thái độ: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Giáo dục tính cẩn thận, chính xác, yêu thích chữ viết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Góp phần phát triển năng lực: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nl-NL"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NL tự chủ và tự học, NL sáng tạo, NL ngôn ngữ, NL thẩm mĩ.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1" i="1"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GD BVMT</a:t>
            </a:r>
            <a:r>
              <a:rPr kumimoji="0" lang="nl-NL"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HS thấy được những nét đẹp của thiên nhiên vùng núi cao trên đất nước ta.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quý</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文本框 2">
            <a:extLst>
              <a:ext uri="{FF2B5EF4-FFF2-40B4-BE49-F238E27FC236}">
                <a16:creationId xmlns:a16="http://schemas.microsoft.com/office/drawing/2014/main" id="{36B689D1-0D66-46CA-A180-A4C5AC1A8D35}"/>
              </a:ext>
            </a:extLst>
          </p:cNvPr>
          <p:cNvSpPr txBox="1"/>
          <p:nvPr/>
        </p:nvSpPr>
        <p:spPr>
          <a:xfrm>
            <a:off x="3035600" y="189829"/>
            <a:ext cx="77940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smtClean="0">
                <a:ln w="12700">
                  <a:solidFill>
                    <a:prstClr val="black">
                      <a:lumMod val="95000"/>
                      <a:lumOff val="5000"/>
                    </a:prstClr>
                  </a:solidFill>
                </a:ln>
                <a:solidFill>
                  <a:srgbClr val="0070C0"/>
                </a:solidFill>
                <a:effectLst>
                  <a:glow rad="139700">
                    <a:srgbClr val="FFC000">
                      <a:satMod val="175000"/>
                      <a:alpha val="40000"/>
                    </a:srgbClr>
                  </a:glow>
                </a:effectLst>
                <a:uLnTx/>
                <a:uFillTx/>
                <a:latin typeface="UTM Flavour" panose="02040603050506020204" pitchFamily="18" charset="0"/>
                <a:ea typeface="inpin heiti" charset="-122"/>
                <a:cs typeface="+mn-cs"/>
              </a:rPr>
              <a:t>YÊU CẦU CẦN ĐẠT</a:t>
            </a:r>
            <a:endParaRPr kumimoji="0" lang="zh-CN" altLang="en-US" sz="5400" b="0" i="0" u="none" strike="noStrike" kern="1200" cap="none" spc="0" normalizeH="0" baseline="0" noProof="0" dirty="0">
              <a:ln w="12700">
                <a:solidFill>
                  <a:prstClr val="black">
                    <a:lumMod val="95000"/>
                    <a:lumOff val="5000"/>
                  </a:prstClr>
                </a:solidFill>
              </a:ln>
              <a:solidFill>
                <a:srgbClr val="0070C0"/>
              </a:solidFill>
              <a:effectLst>
                <a:glow rad="139700">
                  <a:srgbClr val="FFC000">
                    <a:satMod val="175000"/>
                    <a:alpha val="40000"/>
                  </a:srgbClr>
                </a:glow>
              </a:effectLst>
              <a:uLnTx/>
              <a:uFillTx/>
              <a:latin typeface="UTM Flavour" panose="02040603050506020204" pitchFamily="18" charset="0"/>
              <a:ea typeface="inpin heiti" charset="-122"/>
              <a:cs typeface="+mn-cs"/>
            </a:endParaRPr>
          </a:p>
        </p:txBody>
      </p:sp>
    </p:spTree>
    <p:extLst>
      <p:ext uri="{BB962C8B-B14F-4D97-AF65-F5344CB8AC3E}">
        <p14:creationId xmlns:p14="http://schemas.microsoft.com/office/powerpoint/2010/main" val="26065366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Ã£y NÃºi, Ngá»n NÃºi, Äá»i NÃºi, Táº£i HÃ¬nh NÃºi PNG 196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96607"/>
            <a:ext cx="12161731" cy="443865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8"/>
          <p:cNvGrpSpPr/>
          <p:nvPr/>
        </p:nvGrpSpPr>
        <p:grpSpPr>
          <a:xfrm>
            <a:off x="3247849" y="1622718"/>
            <a:ext cx="5406497" cy="3564703"/>
            <a:chOff x="927463" y="2113089"/>
            <a:chExt cx="2168434" cy="1461676"/>
          </a:xfrm>
        </p:grpSpPr>
        <p:sp>
          <p:nvSpPr>
            <p:cNvPr id="16" name="任意多边形 40"/>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7" name="任意多边形 39"/>
            <p:cNvSpPr/>
            <p:nvPr/>
          </p:nvSpPr>
          <p:spPr>
            <a:xfrm>
              <a:off x="1025416" y="2197106"/>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8" name="文本框 10"/>
            <p:cNvSpPr txBox="1"/>
            <p:nvPr/>
          </p:nvSpPr>
          <p:spPr>
            <a:xfrm>
              <a:off x="1323805" y="2498624"/>
              <a:ext cx="1293229" cy="9465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NGHE </a:t>
              </a: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VIẾT</a:t>
              </a:r>
              <a:endPar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pic>
        <p:nvPicPr>
          <p:cNvPr id="23"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5133" y="5507092"/>
            <a:ext cx="12192000" cy="1321883"/>
          </a:xfrm>
          <a:prstGeom prst="rect">
            <a:avLst/>
          </a:prstGeom>
        </p:spPr>
      </p:pic>
    </p:spTree>
    <p:extLst>
      <p:ext uri="{BB962C8B-B14F-4D97-AF65-F5344CB8AC3E}">
        <p14:creationId xmlns:p14="http://schemas.microsoft.com/office/powerpoint/2010/main" val="336671004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1+#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13016" y="5536117"/>
            <a:ext cx="12192000" cy="132188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974757" y="6020522"/>
            <a:ext cx="9336657" cy="100066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304294" y="72597"/>
            <a:ext cx="2439756" cy="1702228"/>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68449" t="-1687" r="7007" b="71244"/>
          <a:stretch>
            <a:fillRect/>
          </a:stretch>
        </p:blipFill>
        <p:spPr>
          <a:xfrm>
            <a:off x="10522997" y="-286599"/>
            <a:ext cx="1857183" cy="1433691"/>
          </a:xfrm>
          <a:prstGeom prst="rect">
            <a:avLst/>
          </a:prstGeom>
        </p:spPr>
      </p:pic>
      <p:sp>
        <p:nvSpPr>
          <p:cNvPr id="15" name="TextBox 14"/>
          <p:cNvSpPr txBox="1"/>
          <p:nvPr/>
        </p:nvSpPr>
        <p:spPr>
          <a:xfrm>
            <a:off x="2135462" y="223762"/>
            <a:ext cx="85879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Chính</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tả</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Mùa</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đông</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trên</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rẻo</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cao</a:t>
            </a:r>
            <a:endPar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endParaRPr>
          </a:p>
        </p:txBody>
      </p:sp>
      <p:sp>
        <p:nvSpPr>
          <p:cNvPr id="3" name="Rectangle 2"/>
          <p:cNvSpPr/>
          <p:nvPr/>
        </p:nvSpPr>
        <p:spPr>
          <a:xfrm>
            <a:off x="782781" y="1333020"/>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7" name="Picture 2" descr="DÃ£y NÃºi, Ngá»n NÃºi, Äá»i NÃºi, Táº£i HÃ¬nh NÃºi PNG 196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852" y="-440155"/>
            <a:ext cx="2026534" cy="44386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996845" y="147689"/>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24005989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á»¯ng Äiá»u giáº£n ÄÆ¡n trÃªn miá»n ráº»o cao TÃ¢y Bá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821" y="507161"/>
            <a:ext cx="4045527" cy="27883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Nhá»¯ng Äiá»u giáº£n ÄÆ¡n trÃªn miá»n ráº»o cao TÃ¢y Bá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05" y="3566534"/>
            <a:ext cx="4194174" cy="27961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2E0EFD74-70B5-F14E-A316-E5401953265B}"/>
              </a:ext>
            </a:extLst>
          </p:cNvPr>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169441" y="-95007"/>
            <a:ext cx="2377843" cy="1659031"/>
          </a:xfrm>
          <a:prstGeom prst="rect">
            <a:avLst/>
          </a:prstGeom>
        </p:spPr>
      </p:pic>
      <p:grpSp>
        <p:nvGrpSpPr>
          <p:cNvPr id="5" name="Group 4"/>
          <p:cNvGrpSpPr/>
          <p:nvPr/>
        </p:nvGrpSpPr>
        <p:grpSpPr>
          <a:xfrm>
            <a:off x="4791970" y="-569762"/>
            <a:ext cx="7400030" cy="3865287"/>
            <a:chOff x="4791970" y="-569762"/>
            <a:chExt cx="7400030" cy="4267571"/>
          </a:xfrm>
        </p:grpSpPr>
        <p:grpSp>
          <p:nvGrpSpPr>
            <p:cNvPr id="2" name="Group 1"/>
            <p:cNvGrpSpPr/>
            <p:nvPr/>
          </p:nvGrpSpPr>
          <p:grpSpPr>
            <a:xfrm>
              <a:off x="4791970" y="-569762"/>
              <a:ext cx="7400030" cy="4267571"/>
              <a:chOff x="4791970" y="-569762"/>
              <a:chExt cx="7400030" cy="4267571"/>
            </a:xfrm>
          </p:grpSpPr>
          <p:pic>
            <p:nvPicPr>
              <p:cNvPr id="14" name="图片 2"/>
              <p:cNvPicPr>
                <a:picLocks noChangeAspect="1"/>
              </p:cNvPicPr>
              <p:nvPr/>
            </p:nvPicPr>
            <p:blipFill rotWithShape="1">
              <a:blip r:embed="rId6" cstate="print">
                <a:extLst>
                  <a:ext uri="{28A0092B-C50C-407E-A947-70E740481C1C}">
                    <a14:useLocalDpi xmlns:a14="http://schemas.microsoft.com/office/drawing/2010/main" val="0"/>
                  </a:ext>
                </a:extLst>
              </a:blip>
              <a:srcRect t="20761"/>
              <a:stretch/>
            </p:blipFill>
            <p:spPr>
              <a:xfrm rot="319967">
                <a:off x="4791970" y="-569762"/>
                <a:ext cx="7047573" cy="4267571"/>
              </a:xfrm>
              <a:prstGeom prst="rect">
                <a:avLst/>
              </a:prstGeom>
            </p:spPr>
          </p:pic>
          <p:pic>
            <p:nvPicPr>
              <p:cNvPr id="3" name="图片 2">
                <a:extLst>
                  <a:ext uri="{FF2B5EF4-FFF2-40B4-BE49-F238E27FC236}">
                    <a16:creationId xmlns:a16="http://schemas.microsoft.com/office/drawing/2014/main" id="{E8FDE3C3-655E-4310-94E5-32C38DAD8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6551" y="257780"/>
                <a:ext cx="1845449" cy="2612488"/>
              </a:xfrm>
              <a:prstGeom prst="rect">
                <a:avLst/>
              </a:prstGeom>
            </p:spPr>
          </p:pic>
        </p:grpSp>
        <p:sp>
          <p:nvSpPr>
            <p:cNvPr id="13" name="Text Box 110"/>
            <p:cNvSpPr txBox="1">
              <a:spLocks noChangeArrowheads="1"/>
            </p:cNvSpPr>
            <p:nvPr/>
          </p:nvSpPr>
          <p:spPr bwMode="auto">
            <a:xfrm>
              <a:off x="6375824" y="648806"/>
              <a:ext cx="397072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dấu</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hiệu</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nào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cho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biết</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mùa</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đông</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đã</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rẻo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cao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a:t>
              </a:r>
            </a:p>
          </p:txBody>
        </p:sp>
      </p:grpSp>
      <p:sp>
        <p:nvSpPr>
          <p:cNvPr id="15" name="Text Box 112"/>
          <p:cNvSpPr txBox="1">
            <a:spLocks noChangeArrowheads="1"/>
          </p:cNvSpPr>
          <p:nvPr/>
        </p:nvSpPr>
        <p:spPr bwMode="auto">
          <a:xfrm>
            <a:off x="5699041" y="3053916"/>
            <a:ext cx="6245468" cy="3477875"/>
          </a:xfrm>
          <a:prstGeom prst="rect">
            <a:avLst/>
          </a:prstGeom>
          <a:solidFill>
            <a:srgbClr val="F6F4DB"/>
          </a:solidFill>
          <a:ln w="38100">
            <a:solidFill>
              <a:schemeClr val="accent2"/>
            </a:solidFill>
          </a:ln>
          <a:effectLst>
            <a:glow rad="63500">
              <a:schemeClr val="accent2">
                <a:satMod val="175000"/>
                <a:alpha val="40000"/>
              </a:schemeClr>
            </a:glow>
            <a:outerShdw blurRad="50800" dist="38100" dir="2700000" algn="tl" rotWithShape="0">
              <a:prstClr val="black">
                <a:alpha val="40000"/>
              </a:prstClr>
            </a:outerShdw>
          </a:effec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Mây</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theo</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các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núi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trườn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xuống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mưa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bụi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hoa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cải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nở</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vàng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đồi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nước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suối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cạn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dần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chiếc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lá</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vàng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cuối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cùng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đã</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lìa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cành</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086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par>
                                <p:cTn id="20" presetID="14" presetClass="entr" presetSubtype="1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randombar(horizontal)">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2">
            <a:extLst>
              <a:ext uri="{28A0092B-C50C-407E-A947-70E740481C1C}">
                <a14:useLocalDpi xmlns:a14="http://schemas.microsoft.com/office/drawing/2010/main" val="0"/>
              </a:ext>
            </a:extLst>
          </a:blip>
          <a:srcRect t="21328" b="22863"/>
          <a:stretch/>
        </p:blipFill>
        <p:spPr>
          <a:xfrm>
            <a:off x="2040108" y="222095"/>
            <a:ext cx="9113759" cy="5086265"/>
          </a:xfrm>
          <a:prstGeom prst="rect">
            <a:avLst/>
          </a:prstGeom>
        </p:spPr>
      </p:pic>
      <p:pic>
        <p:nvPicPr>
          <p:cNvPr id="5" name="Picture 2" descr="MÃ¹a ÄÃ´ng trÃªn ráº»o cao - Táº¡p chÃ­ Kinh táº¿ SÃ i GÃ²n"/>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7667" y="222095"/>
            <a:ext cx="4551092" cy="3034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Nhá»¯ng mÃ¹a ÄÃ´ng lÃªn nÃºi ÄÃ£ qua - Xuáº¥t báº£n"/>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46054" y="266701"/>
            <a:ext cx="4674591" cy="2944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Du lá»ch vÃ¹ng nÃºi mÃ¹a láº¡nh an toÃ n - BÃ¡o NhÃ¢n DÃ¢n"/>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197" y="3679903"/>
            <a:ext cx="4541721" cy="3033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6596988" y="3490332"/>
            <a:ext cx="4772722" cy="3222702"/>
          </a:xfrm>
          <a:prstGeom prst="round2DiagRect">
            <a:avLst/>
          </a:prstGeom>
          <a:solidFill>
            <a:srgbClr val="BDE6FF"/>
          </a:solidFill>
          <a:ln>
            <a:noFill/>
          </a:ln>
          <a:effectLst>
            <a:glow rad="228600">
              <a:schemeClr val="accent5">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Bài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văn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cho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các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em</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thấy</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được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những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nét</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đẹp</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của</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vùng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núi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cao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trên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đất</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nước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ta.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Các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em</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phải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yêu</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quí</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và</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bảo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vệ</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môi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trường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đó</a:t>
            </a:r>
            <a:r>
              <a:rPr kumimoji="0" lang="en-US" altLang="en-US" sz="2800" b="1" i="0" u="none" strike="noStrike" kern="1200" cap="none" spc="0" normalizeH="0" baseline="0" noProof="0" dirty="0" smtClean="0">
                <a:ln>
                  <a:noFill/>
                </a:ln>
                <a:solidFill>
                  <a:srgbClr val="4472C4">
                    <a:lumMod val="75000"/>
                  </a:srgbClr>
                </a:solidFill>
                <a:effectLst/>
                <a:uLnTx/>
                <a:uFillTx/>
                <a:latin typeface="UTM Flavour" panose="02040603050506020204" pitchFamily="18" charset="0"/>
                <a:ea typeface="+mn-ea"/>
                <a:cs typeface="+mn-cs"/>
              </a:rPr>
              <a:t>..</a:t>
            </a:r>
            <a:endPar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endParaRPr>
          </a:p>
        </p:txBody>
      </p:sp>
    </p:spTree>
    <p:extLst>
      <p:ext uri="{BB962C8B-B14F-4D97-AF65-F5344CB8AC3E}">
        <p14:creationId xmlns:p14="http://schemas.microsoft.com/office/powerpoint/2010/main" val="407016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36702" y="636565"/>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3177617" y="3049192"/>
            <a:ext cx="5436870" cy="1691005"/>
          </a:xfrm>
          <a:prstGeom prst="rect">
            <a:avLst/>
          </a:prstGeom>
        </p:spPr>
      </p:pic>
      <p:pic>
        <p:nvPicPr>
          <p:cNvPr id="13"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10467402" y="-372325"/>
            <a:ext cx="2451627" cy="1710511"/>
          </a:xfrm>
          <a:prstGeom prst="rect">
            <a:avLst/>
          </a:prstGeom>
        </p:spPr>
      </p:pic>
      <p:pic>
        <p:nvPicPr>
          <p:cNvPr id="15"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16" name="图片 19">
            <a:extLst>
              <a:ext uri="{FF2B5EF4-FFF2-40B4-BE49-F238E27FC236}">
                <a16:creationId xmlns:a16="http://schemas.microsoft.com/office/drawing/2014/main" id="{21F0A421-6A89-4350-B804-6EF186E1D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spTree>
    <p:extLst>
      <p:ext uri="{BB962C8B-B14F-4D97-AF65-F5344CB8AC3E}">
        <p14:creationId xmlns:p14="http://schemas.microsoft.com/office/powerpoint/2010/main" val="104580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750" fill="hold"/>
                                        <p:tgtEl>
                                          <p:spTgt spid="13"/>
                                        </p:tgtEl>
                                        <p:attrNameLst>
                                          <p:attrName>ppt_x</p:attrName>
                                        </p:attrNameLst>
                                      </p:cBhvr>
                                      <p:tavLst>
                                        <p:tav tm="0">
                                          <p:val>
                                            <p:strVal val="0-#ppt_w/2"/>
                                          </p:val>
                                        </p:tav>
                                        <p:tav tm="100000">
                                          <p:val>
                                            <p:strVal val="#ppt_x"/>
                                          </p:val>
                                        </p:tav>
                                      </p:tavLst>
                                    </p:anim>
                                    <p:anim calcmode="lin" valueType="num">
                                      <p:cBhvr additive="base">
                                        <p:cTn id="17" dur="2750" fill="hold"/>
                                        <p:tgtEl>
                                          <p:spTgt spid="1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13016" y="5536117"/>
            <a:ext cx="12192000" cy="132188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974757" y="6020522"/>
            <a:ext cx="9336657" cy="100066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304294" y="72597"/>
            <a:ext cx="2439756" cy="1702228"/>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68449" t="-1687" r="7007" b="71244"/>
          <a:stretch>
            <a:fillRect/>
          </a:stretch>
        </p:blipFill>
        <p:spPr>
          <a:xfrm>
            <a:off x="10522997" y="-286599"/>
            <a:ext cx="1857183" cy="1433691"/>
          </a:xfrm>
          <a:prstGeom prst="rect">
            <a:avLst/>
          </a:prstGeom>
        </p:spPr>
      </p:pic>
      <p:sp>
        <p:nvSpPr>
          <p:cNvPr id="15" name="TextBox 14"/>
          <p:cNvSpPr txBox="1"/>
          <p:nvPr/>
        </p:nvSpPr>
        <p:spPr>
          <a:xfrm>
            <a:off x="2135462" y="223762"/>
            <a:ext cx="85879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Chính</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tả</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Mùa</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đông</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trên</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rẻo</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cao</a:t>
            </a:r>
            <a:endPar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endParaRPr>
          </a:p>
        </p:txBody>
      </p:sp>
      <p:sp>
        <p:nvSpPr>
          <p:cNvPr id="3" name="Rectangle 2"/>
          <p:cNvSpPr/>
          <p:nvPr/>
        </p:nvSpPr>
        <p:spPr>
          <a:xfrm>
            <a:off x="782781" y="1333020"/>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7" name="Picture 2" descr="DÃ£y NÃºi, Ngá»n NÃºi, Äá»i NÃºi, Táº£i HÃ¬nh NÃºi PNG 196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852" y="-440155"/>
            <a:ext cx="2026534" cy="4438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2780" y="1331884"/>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trườn xuống</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chốc chốc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lại gieo một đợt mưa bụi trên những mái lá chít bạc trắng. Hoa rau cải hương vàng hoe, từng vạt dài ẩn hiện trong sương bên sườn đồi. Con suối lớn ồn ào, quanh co đã thu mình lại, phô những dải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sỏi cuội</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nhẵn nhụi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sạch sẽ... Trên những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ngọn cơi</a:t>
            </a:r>
            <a:r>
              <a:rPr kumimoji="0" lang="vi-VN" sz="32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3673754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1000"/>
                                        <p:tgtEl>
                                          <p:spTgt spid="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557</Words>
  <Application>Microsoft Office PowerPoint</Application>
  <PresentationFormat>Widescreen</PresentationFormat>
  <Paragraphs>89</Paragraphs>
  <Slides>22</Slides>
  <Notes>13</Notes>
  <HiddenSlides>0</HiddenSlides>
  <MMClips>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22</vt:i4>
      </vt:variant>
    </vt:vector>
  </HeadingPairs>
  <TitlesOfParts>
    <vt:vector size="44" baseType="lpstr">
      <vt:lpstr>inpin heiti</vt:lpstr>
      <vt:lpstr>Arial</vt:lpstr>
      <vt:lpstr>等线</vt:lpstr>
      <vt:lpstr>Arial-Rounded</vt:lpstr>
      <vt:lpstr>UTM Edwardian</vt:lpstr>
      <vt:lpstr>UTM Fleur</vt:lpstr>
      <vt:lpstr>UTM Azuki</vt:lpstr>
      <vt:lpstr>印品黑体</vt:lpstr>
      <vt:lpstr>UTM A&amp;S Graceland</vt:lpstr>
      <vt:lpstr>UTM NguyenHa 01</vt:lpstr>
      <vt:lpstr>等线 Light</vt:lpstr>
      <vt:lpstr>微软雅黑</vt:lpstr>
      <vt:lpstr>Calibri</vt:lpstr>
      <vt:lpstr>黑体-繁</vt:lpstr>
      <vt:lpstr>HP001 4 hàng</vt:lpstr>
      <vt:lpstr>Times New Roman</vt:lpstr>
      <vt:lpstr>Cambria</vt:lpstr>
      <vt:lpstr>Arabia</vt:lpstr>
      <vt:lpstr>UTM ViceroyJF</vt:lpstr>
      <vt:lpstr>UTM Flavour</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MĂNG NON TEAM</cp:keywords>
  <cp:lastModifiedBy>Hi</cp:lastModifiedBy>
  <cp:revision>20</cp:revision>
  <dcterms:created xsi:type="dcterms:W3CDTF">2021-12-14T08:17:03Z</dcterms:created>
  <dcterms:modified xsi:type="dcterms:W3CDTF">2021-12-18T13:38:46Z</dcterms:modified>
</cp:coreProperties>
</file>